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1" r:id="rId1"/>
  </p:sldMasterIdLst>
  <p:notesMasterIdLst>
    <p:notesMasterId r:id="rId71"/>
  </p:notesMasterIdLst>
  <p:sldIdLst>
    <p:sldId id="256" r:id="rId2"/>
    <p:sldId id="291" r:id="rId3"/>
    <p:sldId id="292" r:id="rId4"/>
    <p:sldId id="293" r:id="rId5"/>
    <p:sldId id="295" r:id="rId6"/>
    <p:sldId id="296" r:id="rId7"/>
    <p:sldId id="309" r:id="rId8"/>
    <p:sldId id="299" r:id="rId9"/>
    <p:sldId id="302" r:id="rId10"/>
    <p:sldId id="301" r:id="rId11"/>
    <p:sldId id="300" r:id="rId12"/>
    <p:sldId id="303" r:id="rId13"/>
    <p:sldId id="304" r:id="rId14"/>
    <p:sldId id="333" r:id="rId15"/>
    <p:sldId id="332" r:id="rId16"/>
    <p:sldId id="331" r:id="rId17"/>
    <p:sldId id="335" r:id="rId18"/>
    <p:sldId id="325" r:id="rId19"/>
    <p:sldId id="326" r:id="rId20"/>
    <p:sldId id="327" r:id="rId21"/>
    <p:sldId id="328" r:id="rId22"/>
    <p:sldId id="329" r:id="rId23"/>
    <p:sldId id="330" r:id="rId24"/>
    <p:sldId id="306" r:id="rId25"/>
    <p:sldId id="312" r:id="rId26"/>
    <p:sldId id="336" r:id="rId27"/>
    <p:sldId id="337" r:id="rId28"/>
    <p:sldId id="338" r:id="rId29"/>
    <p:sldId id="339" r:id="rId30"/>
    <p:sldId id="340" r:id="rId31"/>
    <p:sldId id="341" r:id="rId32"/>
    <p:sldId id="342" r:id="rId33"/>
    <p:sldId id="343" r:id="rId34"/>
    <p:sldId id="344" r:id="rId35"/>
    <p:sldId id="345" r:id="rId36"/>
    <p:sldId id="346" r:id="rId37"/>
    <p:sldId id="257" r:id="rId38"/>
    <p:sldId id="275" r:id="rId39"/>
    <p:sldId id="313" r:id="rId40"/>
    <p:sldId id="258" r:id="rId41"/>
    <p:sldId id="311" r:id="rId42"/>
    <p:sldId id="262" r:id="rId43"/>
    <p:sldId id="263" r:id="rId44"/>
    <p:sldId id="287" r:id="rId45"/>
    <p:sldId id="259" r:id="rId46"/>
    <p:sldId id="265" r:id="rId47"/>
    <p:sldId id="267" r:id="rId48"/>
    <p:sldId id="270" r:id="rId49"/>
    <p:sldId id="268" r:id="rId50"/>
    <p:sldId id="269" r:id="rId51"/>
    <p:sldId id="274" r:id="rId52"/>
    <p:sldId id="272" r:id="rId53"/>
    <p:sldId id="271" r:id="rId54"/>
    <p:sldId id="324" r:id="rId55"/>
    <p:sldId id="260" r:id="rId56"/>
    <p:sldId id="261" r:id="rId57"/>
    <p:sldId id="277" r:id="rId58"/>
    <p:sldId id="276" r:id="rId59"/>
    <p:sldId id="322" r:id="rId60"/>
    <p:sldId id="321" r:id="rId61"/>
    <p:sldId id="323" r:id="rId62"/>
    <p:sldId id="314" r:id="rId63"/>
    <p:sldId id="320" r:id="rId64"/>
    <p:sldId id="318" r:id="rId65"/>
    <p:sldId id="315" r:id="rId66"/>
    <p:sldId id="316" r:id="rId67"/>
    <p:sldId id="317" r:id="rId68"/>
    <p:sldId id="264" r:id="rId69"/>
    <p:sldId id="27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DD0A00-8E63-4B2D-A284-356EBBA658E7}">
          <p14:sldIdLst/>
        </p14:section>
        <p14:section name="For the users of the model" id="{5CA99CC5-B8EA-4480-8EE1-83DDF2A3399E}">
          <p14:sldIdLst>
            <p14:sldId id="256"/>
            <p14:sldId id="291"/>
            <p14:sldId id="292"/>
            <p14:sldId id="293"/>
            <p14:sldId id="295"/>
            <p14:sldId id="296"/>
            <p14:sldId id="309"/>
            <p14:sldId id="299"/>
            <p14:sldId id="302"/>
            <p14:sldId id="301"/>
            <p14:sldId id="300"/>
            <p14:sldId id="303"/>
            <p14:sldId id="304"/>
            <p14:sldId id="333"/>
            <p14:sldId id="332"/>
            <p14:sldId id="331"/>
            <p14:sldId id="335"/>
            <p14:sldId id="325"/>
            <p14:sldId id="326"/>
            <p14:sldId id="327"/>
            <p14:sldId id="328"/>
            <p14:sldId id="329"/>
            <p14:sldId id="330"/>
            <p14:sldId id="306"/>
            <p14:sldId id="312"/>
            <p14:sldId id="336"/>
            <p14:sldId id="337"/>
            <p14:sldId id="338"/>
            <p14:sldId id="339"/>
            <p14:sldId id="340"/>
            <p14:sldId id="341"/>
            <p14:sldId id="342"/>
            <p14:sldId id="343"/>
            <p14:sldId id="344"/>
            <p14:sldId id="345"/>
            <p14:sldId id="346"/>
            <p14:sldId id="257"/>
            <p14:sldId id="275"/>
            <p14:sldId id="313"/>
            <p14:sldId id="258"/>
            <p14:sldId id="311"/>
            <p14:sldId id="262"/>
            <p14:sldId id="263"/>
            <p14:sldId id="287"/>
            <p14:sldId id="259"/>
            <p14:sldId id="265"/>
            <p14:sldId id="267"/>
            <p14:sldId id="270"/>
            <p14:sldId id="268"/>
            <p14:sldId id="269"/>
            <p14:sldId id="274"/>
            <p14:sldId id="272"/>
            <p14:sldId id="271"/>
            <p14:sldId id="324"/>
            <p14:sldId id="260"/>
            <p14:sldId id="261"/>
            <p14:sldId id="277"/>
            <p14:sldId id="276"/>
            <p14:sldId id="322"/>
            <p14:sldId id="321"/>
            <p14:sldId id="323"/>
            <p14:sldId id="314"/>
            <p14:sldId id="320"/>
            <p14:sldId id="318"/>
            <p14:sldId id="315"/>
            <p14:sldId id="316"/>
            <p14:sldId id="317"/>
            <p14:sldId id="264"/>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 Elahi" initials="SE" lastIdx="2" clrIdx="0">
    <p:extLst>
      <p:ext uri="{19B8F6BF-5375-455C-9EA6-DF929625EA0E}">
        <p15:presenceInfo xmlns:p15="http://schemas.microsoft.com/office/powerpoint/2012/main" userId="S::selahi@worldbank.org::957d28fc-6856-4508-a61c-f1922275ea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9CC3E-D5B7-4F12-8029-55AC6F93B903}" v="1" dt="2024-10-13T17:17:22.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74" d="100"/>
          <a:sy n="74" d="100"/>
        </p:scale>
        <p:origin x="3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S. James" userId="004ccdd7-3d56-44d0-a51c-f95216543cae" providerId="ADAL" clId="{A4AE2CFA-8AA7-4218-B398-0C5C0A9113A2}"/>
    <pc:docChg chg="custSel modSld">
      <pc:chgData name="Sebastian S. James" userId="004ccdd7-3d56-44d0-a51c-f95216543cae" providerId="ADAL" clId="{A4AE2CFA-8AA7-4218-B398-0C5C0A9113A2}" dt="2022-10-26T21:07:51.635" v="10" actId="6549"/>
      <pc:docMkLst>
        <pc:docMk/>
      </pc:docMkLst>
      <pc:sldChg chg="modSp mod">
        <pc:chgData name="Sebastian S. James" userId="004ccdd7-3d56-44d0-a51c-f95216543cae" providerId="ADAL" clId="{A4AE2CFA-8AA7-4218-B398-0C5C0A9113A2}" dt="2022-10-26T20:40:55.691" v="0" actId="33524"/>
        <pc:sldMkLst>
          <pc:docMk/>
          <pc:sldMk cId="4013638041" sldId="275"/>
        </pc:sldMkLst>
        <pc:spChg chg="mod">
          <ac:chgData name="Sebastian S. James" userId="004ccdd7-3d56-44d0-a51c-f95216543cae" providerId="ADAL" clId="{A4AE2CFA-8AA7-4218-B398-0C5C0A9113A2}" dt="2022-10-26T20:40:55.691" v="0" actId="33524"/>
          <ac:spMkLst>
            <pc:docMk/>
            <pc:sldMk cId="4013638041" sldId="275"/>
            <ac:spMk id="12" creationId="{3B0D2F02-A59B-4DF6-A336-C249A1C0B3BC}"/>
          </ac:spMkLst>
        </pc:spChg>
      </pc:sldChg>
      <pc:sldChg chg="modSp mod">
        <pc:chgData name="Sebastian S. James" userId="004ccdd7-3d56-44d0-a51c-f95216543cae" providerId="ADAL" clId="{A4AE2CFA-8AA7-4218-B398-0C5C0A9113A2}" dt="2022-10-26T21:07:51.635" v="10" actId="6549"/>
        <pc:sldMkLst>
          <pc:docMk/>
          <pc:sldMk cId="2102144187" sldId="332"/>
        </pc:sldMkLst>
        <pc:spChg chg="mod">
          <ac:chgData name="Sebastian S. James" userId="004ccdd7-3d56-44d0-a51c-f95216543cae" providerId="ADAL" clId="{A4AE2CFA-8AA7-4218-B398-0C5C0A9113A2}" dt="2022-10-26T21:07:51.635" v="10" actId="6549"/>
          <ac:spMkLst>
            <pc:docMk/>
            <pc:sldMk cId="2102144187" sldId="332"/>
            <ac:spMk id="3" creationId="{20BA33E5-B66E-4166-9625-E6F653007C99}"/>
          </ac:spMkLst>
        </pc:spChg>
      </pc:sldChg>
    </pc:docChg>
  </pc:docChgLst>
  <pc:docChgLst>
    <pc:chgData name="Sebastian Family" userId="239b08a12419b333" providerId="LiveId" clId="{4159CC3E-D5B7-4F12-8029-55AC6F93B903}"/>
    <pc:docChg chg="addSld delSld modSld sldOrd modSection">
      <pc:chgData name="Sebastian Family" userId="239b08a12419b333" providerId="LiveId" clId="{4159CC3E-D5B7-4F12-8029-55AC6F93B903}" dt="2024-10-13T17:17:22.661" v="3"/>
      <pc:docMkLst>
        <pc:docMk/>
      </pc:docMkLst>
      <pc:sldChg chg="ord">
        <pc:chgData name="Sebastian Family" userId="239b08a12419b333" providerId="LiveId" clId="{4159CC3E-D5B7-4F12-8029-55AC6F93B903}" dt="2024-10-13T17:16:20.177" v="1"/>
        <pc:sldMkLst>
          <pc:docMk/>
          <pc:sldMk cId="1579263893" sldId="256"/>
        </pc:sldMkLst>
      </pc:sldChg>
      <pc:sldChg chg="ord">
        <pc:chgData name="Sebastian Family" userId="239b08a12419b333" providerId="LiveId" clId="{4159CC3E-D5B7-4F12-8029-55AC6F93B903}" dt="2024-10-13T17:16:20.177" v="1"/>
        <pc:sldMkLst>
          <pc:docMk/>
          <pc:sldMk cId="1989371303" sldId="291"/>
        </pc:sldMkLst>
      </pc:sldChg>
      <pc:sldChg chg="ord">
        <pc:chgData name="Sebastian Family" userId="239b08a12419b333" providerId="LiveId" clId="{4159CC3E-D5B7-4F12-8029-55AC6F93B903}" dt="2024-10-13T17:16:20.177" v="1"/>
        <pc:sldMkLst>
          <pc:docMk/>
          <pc:sldMk cId="1479709207" sldId="292"/>
        </pc:sldMkLst>
      </pc:sldChg>
      <pc:sldChg chg="ord">
        <pc:chgData name="Sebastian Family" userId="239b08a12419b333" providerId="LiveId" clId="{4159CC3E-D5B7-4F12-8029-55AC6F93B903}" dt="2024-10-13T17:16:20.177" v="1"/>
        <pc:sldMkLst>
          <pc:docMk/>
          <pc:sldMk cId="109466180" sldId="293"/>
        </pc:sldMkLst>
      </pc:sldChg>
      <pc:sldChg chg="ord">
        <pc:chgData name="Sebastian Family" userId="239b08a12419b333" providerId="LiveId" clId="{4159CC3E-D5B7-4F12-8029-55AC6F93B903}" dt="2024-10-13T17:16:20.177" v="1"/>
        <pc:sldMkLst>
          <pc:docMk/>
          <pc:sldMk cId="2474608971" sldId="295"/>
        </pc:sldMkLst>
      </pc:sldChg>
      <pc:sldChg chg="ord">
        <pc:chgData name="Sebastian Family" userId="239b08a12419b333" providerId="LiveId" clId="{4159CC3E-D5B7-4F12-8029-55AC6F93B903}" dt="2024-10-13T17:16:20.177" v="1"/>
        <pc:sldMkLst>
          <pc:docMk/>
          <pc:sldMk cId="1022963467" sldId="296"/>
        </pc:sldMkLst>
      </pc:sldChg>
      <pc:sldChg chg="ord">
        <pc:chgData name="Sebastian Family" userId="239b08a12419b333" providerId="LiveId" clId="{4159CC3E-D5B7-4F12-8029-55AC6F93B903}" dt="2024-10-13T17:16:20.177" v="1"/>
        <pc:sldMkLst>
          <pc:docMk/>
          <pc:sldMk cId="2946974553" sldId="299"/>
        </pc:sldMkLst>
      </pc:sldChg>
      <pc:sldChg chg="ord">
        <pc:chgData name="Sebastian Family" userId="239b08a12419b333" providerId="LiveId" clId="{4159CC3E-D5B7-4F12-8029-55AC6F93B903}" dt="2024-10-13T17:16:20.177" v="1"/>
        <pc:sldMkLst>
          <pc:docMk/>
          <pc:sldMk cId="236644364" sldId="300"/>
        </pc:sldMkLst>
      </pc:sldChg>
      <pc:sldChg chg="ord">
        <pc:chgData name="Sebastian Family" userId="239b08a12419b333" providerId="LiveId" clId="{4159CC3E-D5B7-4F12-8029-55AC6F93B903}" dt="2024-10-13T17:16:20.177" v="1"/>
        <pc:sldMkLst>
          <pc:docMk/>
          <pc:sldMk cId="449879877" sldId="301"/>
        </pc:sldMkLst>
      </pc:sldChg>
      <pc:sldChg chg="ord">
        <pc:chgData name="Sebastian Family" userId="239b08a12419b333" providerId="LiveId" clId="{4159CC3E-D5B7-4F12-8029-55AC6F93B903}" dt="2024-10-13T17:16:20.177" v="1"/>
        <pc:sldMkLst>
          <pc:docMk/>
          <pc:sldMk cId="1529856767" sldId="302"/>
        </pc:sldMkLst>
      </pc:sldChg>
      <pc:sldChg chg="ord">
        <pc:chgData name="Sebastian Family" userId="239b08a12419b333" providerId="LiveId" clId="{4159CC3E-D5B7-4F12-8029-55AC6F93B903}" dt="2024-10-13T17:16:20.177" v="1"/>
        <pc:sldMkLst>
          <pc:docMk/>
          <pc:sldMk cId="1396533588" sldId="303"/>
        </pc:sldMkLst>
      </pc:sldChg>
      <pc:sldChg chg="ord">
        <pc:chgData name="Sebastian Family" userId="239b08a12419b333" providerId="LiveId" clId="{4159CC3E-D5B7-4F12-8029-55AC6F93B903}" dt="2024-10-13T17:16:20.177" v="1"/>
        <pc:sldMkLst>
          <pc:docMk/>
          <pc:sldMk cId="414967348" sldId="304"/>
        </pc:sldMkLst>
      </pc:sldChg>
      <pc:sldChg chg="ord">
        <pc:chgData name="Sebastian Family" userId="239b08a12419b333" providerId="LiveId" clId="{4159CC3E-D5B7-4F12-8029-55AC6F93B903}" dt="2024-10-13T17:16:20.177" v="1"/>
        <pc:sldMkLst>
          <pc:docMk/>
          <pc:sldMk cId="2020154266" sldId="306"/>
        </pc:sldMkLst>
      </pc:sldChg>
      <pc:sldChg chg="ord">
        <pc:chgData name="Sebastian Family" userId="239b08a12419b333" providerId="LiveId" clId="{4159CC3E-D5B7-4F12-8029-55AC6F93B903}" dt="2024-10-13T17:16:20.177" v="1"/>
        <pc:sldMkLst>
          <pc:docMk/>
          <pc:sldMk cId="541132246" sldId="309"/>
        </pc:sldMkLst>
      </pc:sldChg>
      <pc:sldChg chg="ord">
        <pc:chgData name="Sebastian Family" userId="239b08a12419b333" providerId="LiveId" clId="{4159CC3E-D5B7-4F12-8029-55AC6F93B903}" dt="2024-10-13T17:16:20.177" v="1"/>
        <pc:sldMkLst>
          <pc:docMk/>
          <pc:sldMk cId="843323531" sldId="312"/>
        </pc:sldMkLst>
      </pc:sldChg>
      <pc:sldChg chg="ord">
        <pc:chgData name="Sebastian Family" userId="239b08a12419b333" providerId="LiveId" clId="{4159CC3E-D5B7-4F12-8029-55AC6F93B903}" dt="2024-10-13T17:16:20.177" v="1"/>
        <pc:sldMkLst>
          <pc:docMk/>
          <pc:sldMk cId="1478995600" sldId="325"/>
        </pc:sldMkLst>
      </pc:sldChg>
      <pc:sldChg chg="ord">
        <pc:chgData name="Sebastian Family" userId="239b08a12419b333" providerId="LiveId" clId="{4159CC3E-D5B7-4F12-8029-55AC6F93B903}" dt="2024-10-13T17:16:20.177" v="1"/>
        <pc:sldMkLst>
          <pc:docMk/>
          <pc:sldMk cId="2750444165" sldId="326"/>
        </pc:sldMkLst>
      </pc:sldChg>
      <pc:sldChg chg="ord">
        <pc:chgData name="Sebastian Family" userId="239b08a12419b333" providerId="LiveId" clId="{4159CC3E-D5B7-4F12-8029-55AC6F93B903}" dt="2024-10-13T17:16:20.177" v="1"/>
        <pc:sldMkLst>
          <pc:docMk/>
          <pc:sldMk cId="921639448" sldId="327"/>
        </pc:sldMkLst>
      </pc:sldChg>
      <pc:sldChg chg="ord">
        <pc:chgData name="Sebastian Family" userId="239b08a12419b333" providerId="LiveId" clId="{4159CC3E-D5B7-4F12-8029-55AC6F93B903}" dt="2024-10-13T17:16:20.177" v="1"/>
        <pc:sldMkLst>
          <pc:docMk/>
          <pc:sldMk cId="2357909491" sldId="328"/>
        </pc:sldMkLst>
      </pc:sldChg>
      <pc:sldChg chg="ord">
        <pc:chgData name="Sebastian Family" userId="239b08a12419b333" providerId="LiveId" clId="{4159CC3E-D5B7-4F12-8029-55AC6F93B903}" dt="2024-10-13T17:16:20.177" v="1"/>
        <pc:sldMkLst>
          <pc:docMk/>
          <pc:sldMk cId="3799642928" sldId="329"/>
        </pc:sldMkLst>
      </pc:sldChg>
      <pc:sldChg chg="ord">
        <pc:chgData name="Sebastian Family" userId="239b08a12419b333" providerId="LiveId" clId="{4159CC3E-D5B7-4F12-8029-55AC6F93B903}" dt="2024-10-13T17:16:20.177" v="1"/>
        <pc:sldMkLst>
          <pc:docMk/>
          <pc:sldMk cId="1623751545" sldId="330"/>
        </pc:sldMkLst>
      </pc:sldChg>
      <pc:sldChg chg="ord">
        <pc:chgData name="Sebastian Family" userId="239b08a12419b333" providerId="LiveId" clId="{4159CC3E-D5B7-4F12-8029-55AC6F93B903}" dt="2024-10-13T17:16:20.177" v="1"/>
        <pc:sldMkLst>
          <pc:docMk/>
          <pc:sldMk cId="572290537" sldId="331"/>
        </pc:sldMkLst>
      </pc:sldChg>
      <pc:sldChg chg="ord">
        <pc:chgData name="Sebastian Family" userId="239b08a12419b333" providerId="LiveId" clId="{4159CC3E-D5B7-4F12-8029-55AC6F93B903}" dt="2024-10-13T17:16:20.177" v="1"/>
        <pc:sldMkLst>
          <pc:docMk/>
          <pc:sldMk cId="2102144187" sldId="332"/>
        </pc:sldMkLst>
      </pc:sldChg>
      <pc:sldChg chg="ord">
        <pc:chgData name="Sebastian Family" userId="239b08a12419b333" providerId="LiveId" clId="{4159CC3E-D5B7-4F12-8029-55AC6F93B903}" dt="2024-10-13T17:16:20.177" v="1"/>
        <pc:sldMkLst>
          <pc:docMk/>
          <pc:sldMk cId="2203707909" sldId="333"/>
        </pc:sldMkLst>
      </pc:sldChg>
      <pc:sldChg chg="ord">
        <pc:chgData name="Sebastian Family" userId="239b08a12419b333" providerId="LiveId" clId="{4159CC3E-D5B7-4F12-8029-55AC6F93B903}" dt="2024-10-13T17:16:20.177" v="1"/>
        <pc:sldMkLst>
          <pc:docMk/>
          <pc:sldMk cId="452361901" sldId="335"/>
        </pc:sldMkLst>
      </pc:sldChg>
      <pc:sldChg chg="del">
        <pc:chgData name="Sebastian Family" userId="239b08a12419b333" providerId="LiveId" clId="{4159CC3E-D5B7-4F12-8029-55AC6F93B903}" dt="2024-10-13T17:17:12.149" v="2" actId="2696"/>
        <pc:sldMkLst>
          <pc:docMk/>
          <pc:sldMk cId="1245963517" sldId="336"/>
        </pc:sldMkLst>
      </pc:sldChg>
      <pc:sldChg chg="add">
        <pc:chgData name="Sebastian Family" userId="239b08a12419b333" providerId="LiveId" clId="{4159CC3E-D5B7-4F12-8029-55AC6F93B903}" dt="2024-10-13T17:17:22.661" v="3"/>
        <pc:sldMkLst>
          <pc:docMk/>
          <pc:sldMk cId="3762811125" sldId="336"/>
        </pc:sldMkLst>
      </pc:sldChg>
    </pc:docChg>
  </pc:docChgLst>
  <pc:docChgLst>
    <pc:chgData name="Sebastian S. James" userId="004ccdd7-3d56-44d0-a51c-f95216543cae" providerId="ADAL" clId="{CDE98620-7E59-4EC1-87A4-B7106F9F5A4A}"/>
    <pc:docChg chg="undo custSel addSld modSld sldOrd modSection">
      <pc:chgData name="Sebastian S. James" userId="004ccdd7-3d56-44d0-a51c-f95216543cae" providerId="ADAL" clId="{CDE98620-7E59-4EC1-87A4-B7106F9F5A4A}" dt="2022-09-26T19:00:50.422" v="403" actId="6549"/>
      <pc:docMkLst>
        <pc:docMk/>
      </pc:docMkLst>
      <pc:sldChg chg="modSp mod">
        <pc:chgData name="Sebastian S. James" userId="004ccdd7-3d56-44d0-a51c-f95216543cae" providerId="ADAL" clId="{CDE98620-7E59-4EC1-87A4-B7106F9F5A4A}" dt="2022-09-26T19:00:50.422" v="403" actId="6549"/>
        <pc:sldMkLst>
          <pc:docMk/>
          <pc:sldMk cId="436154627" sldId="257"/>
        </pc:sldMkLst>
        <pc:spChg chg="mod">
          <ac:chgData name="Sebastian S. James" userId="004ccdd7-3d56-44d0-a51c-f95216543cae" providerId="ADAL" clId="{CDE98620-7E59-4EC1-87A4-B7106F9F5A4A}" dt="2022-09-26T19:00:50.422" v="403" actId="6549"/>
          <ac:spMkLst>
            <pc:docMk/>
            <pc:sldMk cId="436154627" sldId="257"/>
            <ac:spMk id="3" creationId="{776E3D1E-B092-4687-8206-E131F35197CE}"/>
          </ac:spMkLst>
        </pc:spChg>
      </pc:sldChg>
      <pc:sldChg chg="addSp delSp modSp new mod ord">
        <pc:chgData name="Sebastian S. James" userId="004ccdd7-3d56-44d0-a51c-f95216543cae" providerId="ADAL" clId="{CDE98620-7E59-4EC1-87A4-B7106F9F5A4A}" dt="2022-09-26T18:15:14.758" v="46" actId="27636"/>
        <pc:sldMkLst>
          <pc:docMk/>
          <pc:sldMk cId="1245963517" sldId="336"/>
        </pc:sldMkLst>
        <pc:spChg chg="mod">
          <ac:chgData name="Sebastian S. James" userId="004ccdd7-3d56-44d0-a51c-f95216543cae" providerId="ADAL" clId="{CDE98620-7E59-4EC1-87A4-B7106F9F5A4A}" dt="2022-09-26T18:14:19.004" v="34" actId="1076"/>
          <ac:spMkLst>
            <pc:docMk/>
            <pc:sldMk cId="1245963517" sldId="336"/>
            <ac:spMk id="2" creationId="{F54652B7-8E61-4CF6-84DB-2A9B3B0B820D}"/>
          </ac:spMkLst>
        </pc:spChg>
        <pc:spChg chg="mod">
          <ac:chgData name="Sebastian S. James" userId="004ccdd7-3d56-44d0-a51c-f95216543cae" providerId="ADAL" clId="{CDE98620-7E59-4EC1-87A4-B7106F9F5A4A}" dt="2022-09-26T18:15:14.758" v="46" actId="27636"/>
          <ac:spMkLst>
            <pc:docMk/>
            <pc:sldMk cId="1245963517" sldId="336"/>
            <ac:spMk id="3" creationId="{C72D88C9-8E94-4C4A-8FE2-3F5BB54B4589}"/>
          </ac:spMkLst>
        </pc:spChg>
        <pc:spChg chg="add del">
          <ac:chgData name="Sebastian S. James" userId="004ccdd7-3d56-44d0-a51c-f95216543cae" providerId="ADAL" clId="{CDE98620-7E59-4EC1-87A4-B7106F9F5A4A}" dt="2022-09-26T18:13:46.777" v="29"/>
          <ac:spMkLst>
            <pc:docMk/>
            <pc:sldMk cId="1245963517" sldId="336"/>
            <ac:spMk id="5" creationId="{1E6446B2-E20B-4D08-A256-3C9C941C3A1D}"/>
          </ac:spMkLst>
        </pc:spChg>
        <pc:spChg chg="add del">
          <ac:chgData name="Sebastian S. James" userId="004ccdd7-3d56-44d0-a51c-f95216543cae" providerId="ADAL" clId="{CDE98620-7E59-4EC1-87A4-B7106F9F5A4A}" dt="2022-09-26T18:13:46.777" v="29"/>
          <ac:spMkLst>
            <pc:docMk/>
            <pc:sldMk cId="1245963517" sldId="336"/>
            <ac:spMk id="6" creationId="{8C9D76D7-6FB1-4065-AF4D-14D008F33B2B}"/>
          </ac:spMkLst>
        </pc:spChg>
        <pc:picChg chg="add mod">
          <ac:chgData name="Sebastian S. James" userId="004ccdd7-3d56-44d0-a51c-f95216543cae" providerId="ADAL" clId="{CDE98620-7E59-4EC1-87A4-B7106F9F5A4A}" dt="2022-09-26T18:14:49.206" v="43" actId="14100"/>
          <ac:picMkLst>
            <pc:docMk/>
            <pc:sldMk cId="1245963517" sldId="336"/>
            <ac:picMk id="8" creationId="{78369F81-E98B-4B5B-99AB-45E6BBD076BC}"/>
          </ac:picMkLst>
        </pc:picChg>
        <pc:picChg chg="add del">
          <ac:chgData name="Sebastian S. James" userId="004ccdd7-3d56-44d0-a51c-f95216543cae" providerId="ADAL" clId="{CDE98620-7E59-4EC1-87A4-B7106F9F5A4A}" dt="2022-09-26T18:13:46.777" v="29"/>
          <ac:picMkLst>
            <pc:docMk/>
            <pc:sldMk cId="1245963517" sldId="336"/>
            <ac:picMk id="1025" creationId="{519AC8F0-5A7A-4E4B-A609-D7CDF3CA371C}"/>
          </ac:picMkLst>
        </pc:picChg>
      </pc:sldChg>
      <pc:sldChg chg="modSp new mod">
        <pc:chgData name="Sebastian S. James" userId="004ccdd7-3d56-44d0-a51c-f95216543cae" providerId="ADAL" clId="{CDE98620-7E59-4EC1-87A4-B7106F9F5A4A}" dt="2022-09-26T18:18:32.723" v="70" actId="21"/>
        <pc:sldMkLst>
          <pc:docMk/>
          <pc:sldMk cId="156518255" sldId="337"/>
        </pc:sldMkLst>
        <pc:spChg chg="mod">
          <ac:chgData name="Sebastian S. James" userId="004ccdd7-3d56-44d0-a51c-f95216543cae" providerId="ADAL" clId="{CDE98620-7E59-4EC1-87A4-B7106F9F5A4A}" dt="2022-09-26T18:16:02.473" v="52" actId="20577"/>
          <ac:spMkLst>
            <pc:docMk/>
            <pc:sldMk cId="156518255" sldId="337"/>
            <ac:spMk id="2" creationId="{994ADBE3-26DA-4C4C-9FD5-7ACAE86CF619}"/>
          </ac:spMkLst>
        </pc:spChg>
        <pc:spChg chg="mod">
          <ac:chgData name="Sebastian S. James" userId="004ccdd7-3d56-44d0-a51c-f95216543cae" providerId="ADAL" clId="{CDE98620-7E59-4EC1-87A4-B7106F9F5A4A}" dt="2022-09-26T18:18:32.723" v="70" actId="21"/>
          <ac:spMkLst>
            <pc:docMk/>
            <pc:sldMk cId="156518255" sldId="337"/>
            <ac:spMk id="3" creationId="{DE05FE8B-D73C-4871-9BE8-A000BC82AAF7}"/>
          </ac:spMkLst>
        </pc:spChg>
      </pc:sldChg>
      <pc:sldChg chg="addSp modSp new mod">
        <pc:chgData name="Sebastian S. James" userId="004ccdd7-3d56-44d0-a51c-f95216543cae" providerId="ADAL" clId="{CDE98620-7E59-4EC1-87A4-B7106F9F5A4A}" dt="2022-09-26T18:25:28.871" v="125" actId="20577"/>
        <pc:sldMkLst>
          <pc:docMk/>
          <pc:sldMk cId="2881825057" sldId="338"/>
        </pc:sldMkLst>
        <pc:spChg chg="mod">
          <ac:chgData name="Sebastian S. James" userId="004ccdd7-3d56-44d0-a51c-f95216543cae" providerId="ADAL" clId="{CDE98620-7E59-4EC1-87A4-B7106F9F5A4A}" dt="2022-09-26T18:25:28.871" v="125" actId="20577"/>
          <ac:spMkLst>
            <pc:docMk/>
            <pc:sldMk cId="2881825057" sldId="338"/>
            <ac:spMk id="2" creationId="{A863C84C-D03C-41DC-875F-54BD642429C0}"/>
          </ac:spMkLst>
        </pc:spChg>
        <pc:spChg chg="mod">
          <ac:chgData name="Sebastian S. James" userId="004ccdd7-3d56-44d0-a51c-f95216543cae" providerId="ADAL" clId="{CDE98620-7E59-4EC1-87A4-B7106F9F5A4A}" dt="2022-09-26T18:21:38.223" v="78" actId="20577"/>
          <ac:spMkLst>
            <pc:docMk/>
            <pc:sldMk cId="2881825057" sldId="338"/>
            <ac:spMk id="3" creationId="{BC53DD29-5720-49F9-9E6F-3736D9649631}"/>
          </ac:spMkLst>
        </pc:spChg>
        <pc:picChg chg="add mod">
          <ac:chgData name="Sebastian S. James" userId="004ccdd7-3d56-44d0-a51c-f95216543cae" providerId="ADAL" clId="{CDE98620-7E59-4EC1-87A4-B7106F9F5A4A}" dt="2022-09-26T18:18:52.841" v="73" actId="1076"/>
          <ac:picMkLst>
            <pc:docMk/>
            <pc:sldMk cId="2881825057" sldId="338"/>
            <ac:picMk id="5" creationId="{5AF55A86-FFE1-4C8B-816A-2F0E85F2A833}"/>
          </ac:picMkLst>
        </pc:picChg>
        <pc:picChg chg="add mod">
          <ac:chgData name="Sebastian S. James" userId="004ccdd7-3d56-44d0-a51c-f95216543cae" providerId="ADAL" clId="{CDE98620-7E59-4EC1-87A4-B7106F9F5A4A}" dt="2022-09-26T18:22:04.384" v="81" actId="1076"/>
          <ac:picMkLst>
            <pc:docMk/>
            <pc:sldMk cId="2881825057" sldId="338"/>
            <ac:picMk id="6" creationId="{D2E5E223-C626-4738-B7E7-FD7A3BFBE0AE}"/>
          </ac:picMkLst>
        </pc:picChg>
      </pc:sldChg>
      <pc:sldChg chg="addSp modSp new mod">
        <pc:chgData name="Sebastian S. James" userId="004ccdd7-3d56-44d0-a51c-f95216543cae" providerId="ADAL" clId="{CDE98620-7E59-4EC1-87A4-B7106F9F5A4A}" dt="2022-09-26T18:25:35.515" v="128" actId="20577"/>
        <pc:sldMkLst>
          <pc:docMk/>
          <pc:sldMk cId="2972199692" sldId="339"/>
        </pc:sldMkLst>
        <pc:spChg chg="mod">
          <ac:chgData name="Sebastian S. James" userId="004ccdd7-3d56-44d0-a51c-f95216543cae" providerId="ADAL" clId="{CDE98620-7E59-4EC1-87A4-B7106F9F5A4A}" dt="2022-09-26T18:25:35.515" v="128" actId="20577"/>
          <ac:spMkLst>
            <pc:docMk/>
            <pc:sldMk cId="2972199692" sldId="339"/>
            <ac:spMk id="2" creationId="{2D3EF931-ABE1-4287-855B-68748E16BA50}"/>
          </ac:spMkLst>
        </pc:spChg>
        <pc:spChg chg="mod">
          <ac:chgData name="Sebastian S. James" userId="004ccdd7-3d56-44d0-a51c-f95216543cae" providerId="ADAL" clId="{CDE98620-7E59-4EC1-87A4-B7106F9F5A4A}" dt="2022-09-26T18:24:47.725" v="120" actId="108"/>
          <ac:spMkLst>
            <pc:docMk/>
            <pc:sldMk cId="2972199692" sldId="339"/>
            <ac:spMk id="3" creationId="{E7952CC5-18AA-4AF7-AB58-9554FCCB20D2}"/>
          </ac:spMkLst>
        </pc:spChg>
        <pc:picChg chg="add mod">
          <ac:chgData name="Sebastian S. James" userId="004ccdd7-3d56-44d0-a51c-f95216543cae" providerId="ADAL" clId="{CDE98620-7E59-4EC1-87A4-B7106F9F5A4A}" dt="2022-09-26T18:24:23.301" v="118" actId="14100"/>
          <ac:picMkLst>
            <pc:docMk/>
            <pc:sldMk cId="2972199692" sldId="339"/>
            <ac:picMk id="5" creationId="{B3703345-7616-46B5-A7A8-D2568C04DC19}"/>
          </ac:picMkLst>
        </pc:picChg>
        <pc:picChg chg="add mod">
          <ac:chgData name="Sebastian S. James" userId="004ccdd7-3d56-44d0-a51c-f95216543cae" providerId="ADAL" clId="{CDE98620-7E59-4EC1-87A4-B7106F9F5A4A}" dt="2022-09-26T18:25:11.846" v="122" actId="1076"/>
          <ac:picMkLst>
            <pc:docMk/>
            <pc:sldMk cId="2972199692" sldId="339"/>
            <ac:picMk id="6" creationId="{0F5DD445-AD6F-4A26-8D95-D7542776D5B2}"/>
          </ac:picMkLst>
        </pc:picChg>
      </pc:sldChg>
      <pc:sldChg chg="addSp delSp modSp new mod">
        <pc:chgData name="Sebastian S. James" userId="004ccdd7-3d56-44d0-a51c-f95216543cae" providerId="ADAL" clId="{CDE98620-7E59-4EC1-87A4-B7106F9F5A4A}" dt="2022-09-26T18:59:56.066" v="396" actId="14100"/>
        <pc:sldMkLst>
          <pc:docMk/>
          <pc:sldMk cId="875750278" sldId="340"/>
        </pc:sldMkLst>
        <pc:spChg chg="mod">
          <ac:chgData name="Sebastian S. James" userId="004ccdd7-3d56-44d0-a51c-f95216543cae" providerId="ADAL" clId="{CDE98620-7E59-4EC1-87A4-B7106F9F5A4A}" dt="2022-09-26T18:37:29.516" v="160" actId="14100"/>
          <ac:spMkLst>
            <pc:docMk/>
            <pc:sldMk cId="875750278" sldId="340"/>
            <ac:spMk id="2" creationId="{2540BED1-D50C-4B67-8157-1910D3FCF5D2}"/>
          </ac:spMkLst>
        </pc:spChg>
        <pc:spChg chg="add del mod">
          <ac:chgData name="Sebastian S. James" userId="004ccdd7-3d56-44d0-a51c-f95216543cae" providerId="ADAL" clId="{CDE98620-7E59-4EC1-87A4-B7106F9F5A4A}" dt="2022-09-26T18:59:56.066" v="396" actId="14100"/>
          <ac:spMkLst>
            <pc:docMk/>
            <pc:sldMk cId="875750278" sldId="340"/>
            <ac:spMk id="3" creationId="{2A6FBF5F-D15B-4DBA-8A3B-6785C14B583D}"/>
          </ac:spMkLst>
        </pc:spChg>
        <pc:picChg chg="add mod">
          <ac:chgData name="Sebastian S. James" userId="004ccdd7-3d56-44d0-a51c-f95216543cae" providerId="ADAL" clId="{CDE98620-7E59-4EC1-87A4-B7106F9F5A4A}" dt="2022-09-26T18:26:27.569" v="139"/>
          <ac:picMkLst>
            <pc:docMk/>
            <pc:sldMk cId="875750278" sldId="340"/>
            <ac:picMk id="5" creationId="{313B9070-22F5-4215-910F-B7137B397400}"/>
          </ac:picMkLst>
        </pc:picChg>
        <pc:picChg chg="add mod">
          <ac:chgData name="Sebastian S. James" userId="004ccdd7-3d56-44d0-a51c-f95216543cae" providerId="ADAL" clId="{CDE98620-7E59-4EC1-87A4-B7106F9F5A4A}" dt="2022-09-26T18:26:44.817" v="144" actId="14100"/>
          <ac:picMkLst>
            <pc:docMk/>
            <pc:sldMk cId="875750278" sldId="340"/>
            <ac:picMk id="6" creationId="{6F5FEFAF-213B-4D42-BFE9-8A2A140C4154}"/>
          </ac:picMkLst>
        </pc:picChg>
        <pc:picChg chg="add mod">
          <ac:chgData name="Sebastian S. James" userId="004ccdd7-3d56-44d0-a51c-f95216543cae" providerId="ADAL" clId="{CDE98620-7E59-4EC1-87A4-B7106F9F5A4A}" dt="2022-09-26T18:37:38.932" v="161" actId="14100"/>
          <ac:picMkLst>
            <pc:docMk/>
            <pc:sldMk cId="875750278" sldId="340"/>
            <ac:picMk id="7" creationId="{F95FA560-4836-4968-A5B8-CFDE19A29A5C}"/>
          </ac:picMkLst>
        </pc:picChg>
      </pc:sldChg>
      <pc:sldChg chg="addSp modSp new mod">
        <pc:chgData name="Sebastian S. James" userId="004ccdd7-3d56-44d0-a51c-f95216543cae" providerId="ADAL" clId="{CDE98620-7E59-4EC1-87A4-B7106F9F5A4A}" dt="2022-09-26T18:41:03.492" v="187" actId="571"/>
        <pc:sldMkLst>
          <pc:docMk/>
          <pc:sldMk cId="3287829712" sldId="341"/>
        </pc:sldMkLst>
        <pc:spChg chg="mod">
          <ac:chgData name="Sebastian S. James" userId="004ccdd7-3d56-44d0-a51c-f95216543cae" providerId="ADAL" clId="{CDE98620-7E59-4EC1-87A4-B7106F9F5A4A}" dt="2022-09-26T18:39:10.979" v="173" actId="1076"/>
          <ac:spMkLst>
            <pc:docMk/>
            <pc:sldMk cId="3287829712" sldId="341"/>
            <ac:spMk id="2" creationId="{A72ADFF9-8186-4335-AE8B-85CEA185D28F}"/>
          </ac:spMkLst>
        </pc:spChg>
        <pc:spChg chg="mod">
          <ac:chgData name="Sebastian S. James" userId="004ccdd7-3d56-44d0-a51c-f95216543cae" providerId="ADAL" clId="{CDE98620-7E59-4EC1-87A4-B7106F9F5A4A}" dt="2022-09-26T18:40:01.013" v="181" actId="27636"/>
          <ac:spMkLst>
            <pc:docMk/>
            <pc:sldMk cId="3287829712" sldId="341"/>
            <ac:spMk id="3" creationId="{2CD7DE17-DA89-467E-8B6B-6A27B697B5F9}"/>
          </ac:spMkLst>
        </pc:spChg>
        <pc:spChg chg="add mod">
          <ac:chgData name="Sebastian S. James" userId="004ccdd7-3d56-44d0-a51c-f95216543cae" providerId="ADAL" clId="{CDE98620-7E59-4EC1-87A4-B7106F9F5A4A}" dt="2022-09-26T18:41:03.492" v="187" actId="571"/>
          <ac:spMkLst>
            <pc:docMk/>
            <pc:sldMk cId="3287829712" sldId="341"/>
            <ac:spMk id="6" creationId="{9A799E51-7014-4540-B0E1-52679A83D953}"/>
          </ac:spMkLst>
        </pc:spChg>
        <pc:picChg chg="add mod">
          <ac:chgData name="Sebastian S. James" userId="004ccdd7-3d56-44d0-a51c-f95216543cae" providerId="ADAL" clId="{CDE98620-7E59-4EC1-87A4-B7106F9F5A4A}" dt="2022-09-26T18:39:15.189" v="174" actId="1076"/>
          <ac:picMkLst>
            <pc:docMk/>
            <pc:sldMk cId="3287829712" sldId="341"/>
            <ac:picMk id="5" creationId="{F6EC30C9-C833-4DE8-8FB8-7951783AD427}"/>
          </ac:picMkLst>
        </pc:picChg>
      </pc:sldChg>
      <pc:sldChg chg="addSp delSp modSp new mod">
        <pc:chgData name="Sebastian S. James" userId="004ccdd7-3d56-44d0-a51c-f95216543cae" providerId="ADAL" clId="{CDE98620-7E59-4EC1-87A4-B7106F9F5A4A}" dt="2022-09-26T19:00:09.413" v="397" actId="1076"/>
        <pc:sldMkLst>
          <pc:docMk/>
          <pc:sldMk cId="2510057964" sldId="342"/>
        </pc:sldMkLst>
        <pc:spChg chg="mod">
          <ac:chgData name="Sebastian S. James" userId="004ccdd7-3d56-44d0-a51c-f95216543cae" providerId="ADAL" clId="{CDE98620-7E59-4EC1-87A4-B7106F9F5A4A}" dt="2022-09-26T18:46:46.944" v="246" actId="20577"/>
          <ac:spMkLst>
            <pc:docMk/>
            <pc:sldMk cId="2510057964" sldId="342"/>
            <ac:spMk id="2" creationId="{57285868-555A-44BC-933B-74736EBC0F3D}"/>
          </ac:spMkLst>
        </pc:spChg>
        <pc:spChg chg="del">
          <ac:chgData name="Sebastian S. James" userId="004ccdd7-3d56-44d0-a51c-f95216543cae" providerId="ADAL" clId="{CDE98620-7E59-4EC1-87A4-B7106F9F5A4A}" dt="2022-09-26T18:40:32.016" v="183"/>
          <ac:spMkLst>
            <pc:docMk/>
            <pc:sldMk cId="2510057964" sldId="342"/>
            <ac:spMk id="3" creationId="{C7B20857-0F09-48CA-9557-ABE7BEAB2E5D}"/>
          </ac:spMkLst>
        </pc:spChg>
        <pc:spChg chg="add mod">
          <ac:chgData name="Sebastian S. James" userId="004ccdd7-3d56-44d0-a51c-f95216543cae" providerId="ADAL" clId="{CDE98620-7E59-4EC1-87A4-B7106F9F5A4A}" dt="2022-09-26T18:43:47.806" v="216" actId="20577"/>
          <ac:spMkLst>
            <pc:docMk/>
            <pc:sldMk cId="2510057964" sldId="342"/>
            <ac:spMk id="7" creationId="{2B7ABE2B-A14B-40F9-B6E2-51B32E5FDA27}"/>
          </ac:spMkLst>
        </pc:spChg>
        <pc:picChg chg="add mod">
          <ac:chgData name="Sebastian S. James" userId="004ccdd7-3d56-44d0-a51c-f95216543cae" providerId="ADAL" clId="{CDE98620-7E59-4EC1-87A4-B7106F9F5A4A}" dt="2022-09-26T19:00:09.413" v="397" actId="1076"/>
          <ac:picMkLst>
            <pc:docMk/>
            <pc:sldMk cId="2510057964" sldId="342"/>
            <ac:picMk id="5" creationId="{F29AF2AB-CAB3-4978-8844-960A244D1320}"/>
          </ac:picMkLst>
        </pc:picChg>
        <pc:picChg chg="add mod">
          <ac:chgData name="Sebastian S. James" userId="004ccdd7-3d56-44d0-a51c-f95216543cae" providerId="ADAL" clId="{CDE98620-7E59-4EC1-87A4-B7106F9F5A4A}" dt="2022-09-26T18:41:13.612" v="189" actId="1076"/>
          <ac:picMkLst>
            <pc:docMk/>
            <pc:sldMk cId="2510057964" sldId="342"/>
            <ac:picMk id="6" creationId="{F280D97F-A61C-40BD-B4EA-F8A6BA17BCD1}"/>
          </ac:picMkLst>
        </pc:picChg>
      </pc:sldChg>
      <pc:sldChg chg="addSp modSp new mod">
        <pc:chgData name="Sebastian S. James" userId="004ccdd7-3d56-44d0-a51c-f95216543cae" providerId="ADAL" clId="{CDE98620-7E59-4EC1-87A4-B7106F9F5A4A}" dt="2022-09-26T19:00:35.236" v="402" actId="1076"/>
        <pc:sldMkLst>
          <pc:docMk/>
          <pc:sldMk cId="3937113234" sldId="343"/>
        </pc:sldMkLst>
        <pc:spChg chg="mod">
          <ac:chgData name="Sebastian S. James" userId="004ccdd7-3d56-44d0-a51c-f95216543cae" providerId="ADAL" clId="{CDE98620-7E59-4EC1-87A4-B7106F9F5A4A}" dt="2022-09-26T19:00:18.177" v="398" actId="1076"/>
          <ac:spMkLst>
            <pc:docMk/>
            <pc:sldMk cId="3937113234" sldId="343"/>
            <ac:spMk id="2" creationId="{84011314-B99B-4940-91B4-AC53CB5C6114}"/>
          </ac:spMkLst>
        </pc:spChg>
        <pc:spChg chg="mod">
          <ac:chgData name="Sebastian S. James" userId="004ccdd7-3d56-44d0-a51c-f95216543cae" providerId="ADAL" clId="{CDE98620-7E59-4EC1-87A4-B7106F9F5A4A}" dt="2022-09-26T19:00:22.461" v="399" actId="14100"/>
          <ac:spMkLst>
            <pc:docMk/>
            <pc:sldMk cId="3937113234" sldId="343"/>
            <ac:spMk id="3" creationId="{26E436B7-1F06-4737-A004-B2020ADA817C}"/>
          </ac:spMkLst>
        </pc:spChg>
        <pc:spChg chg="add mod">
          <ac:chgData name="Sebastian S. James" userId="004ccdd7-3d56-44d0-a51c-f95216543cae" providerId="ADAL" clId="{CDE98620-7E59-4EC1-87A4-B7106F9F5A4A}" dt="2022-09-26T19:00:31.498" v="401" actId="1076"/>
          <ac:spMkLst>
            <pc:docMk/>
            <pc:sldMk cId="3937113234" sldId="343"/>
            <ac:spMk id="7" creationId="{012DB359-80FF-4435-A108-D2F9FF0EEDAE}"/>
          </ac:spMkLst>
        </pc:spChg>
        <pc:picChg chg="add mod">
          <ac:chgData name="Sebastian S. James" userId="004ccdd7-3d56-44d0-a51c-f95216543cae" providerId="ADAL" clId="{CDE98620-7E59-4EC1-87A4-B7106F9F5A4A}" dt="2022-09-26T19:00:24.891" v="400" actId="1076"/>
          <ac:picMkLst>
            <pc:docMk/>
            <pc:sldMk cId="3937113234" sldId="343"/>
            <ac:picMk id="5" creationId="{50CA295F-371F-48CF-A473-501E6BB7A299}"/>
          </ac:picMkLst>
        </pc:picChg>
        <pc:picChg chg="add mod">
          <ac:chgData name="Sebastian S. James" userId="004ccdd7-3d56-44d0-a51c-f95216543cae" providerId="ADAL" clId="{CDE98620-7E59-4EC1-87A4-B7106F9F5A4A}" dt="2022-09-26T19:00:35.236" v="402" actId="1076"/>
          <ac:picMkLst>
            <pc:docMk/>
            <pc:sldMk cId="3937113234" sldId="343"/>
            <ac:picMk id="8" creationId="{7776BD31-B063-4B93-9B86-0EE88C38F379}"/>
          </ac:picMkLst>
        </pc:picChg>
      </pc:sldChg>
      <pc:sldChg chg="addSp modSp new mod">
        <pc:chgData name="Sebastian S. James" userId="004ccdd7-3d56-44d0-a51c-f95216543cae" providerId="ADAL" clId="{CDE98620-7E59-4EC1-87A4-B7106F9F5A4A}" dt="2022-09-26T18:49:22.505" v="277" actId="1076"/>
        <pc:sldMkLst>
          <pc:docMk/>
          <pc:sldMk cId="1803038941" sldId="344"/>
        </pc:sldMkLst>
        <pc:spChg chg="mod">
          <ac:chgData name="Sebastian S. James" userId="004ccdd7-3d56-44d0-a51c-f95216543cae" providerId="ADAL" clId="{CDE98620-7E59-4EC1-87A4-B7106F9F5A4A}" dt="2022-09-26T18:48:59.630" v="272" actId="20577"/>
          <ac:spMkLst>
            <pc:docMk/>
            <pc:sldMk cId="1803038941" sldId="344"/>
            <ac:spMk id="2" creationId="{E8DE3297-9729-4DC2-883E-EEA0D70593B0}"/>
          </ac:spMkLst>
        </pc:spChg>
        <pc:spChg chg="mod">
          <ac:chgData name="Sebastian S. James" userId="004ccdd7-3d56-44d0-a51c-f95216543cae" providerId="ADAL" clId="{CDE98620-7E59-4EC1-87A4-B7106F9F5A4A}" dt="2022-09-26T18:49:04.615" v="273" actId="1076"/>
          <ac:spMkLst>
            <pc:docMk/>
            <pc:sldMk cId="1803038941" sldId="344"/>
            <ac:spMk id="3" creationId="{957C986A-D66A-473C-A55F-10B9725C54A8}"/>
          </ac:spMkLst>
        </pc:spChg>
        <pc:spChg chg="add mod">
          <ac:chgData name="Sebastian S. James" userId="004ccdd7-3d56-44d0-a51c-f95216543cae" providerId="ADAL" clId="{CDE98620-7E59-4EC1-87A4-B7106F9F5A4A}" dt="2022-09-26T18:49:22.505" v="277" actId="1076"/>
          <ac:spMkLst>
            <pc:docMk/>
            <pc:sldMk cId="1803038941" sldId="344"/>
            <ac:spMk id="7" creationId="{61BD17A1-C2D1-4013-BF5B-738A59510596}"/>
          </ac:spMkLst>
        </pc:spChg>
        <pc:picChg chg="add mod">
          <ac:chgData name="Sebastian S. James" userId="004ccdd7-3d56-44d0-a51c-f95216543cae" providerId="ADAL" clId="{CDE98620-7E59-4EC1-87A4-B7106F9F5A4A}" dt="2022-09-26T18:49:16.261" v="276" actId="1076"/>
          <ac:picMkLst>
            <pc:docMk/>
            <pc:sldMk cId="1803038941" sldId="344"/>
            <ac:picMk id="5" creationId="{CE0F4A7E-1102-47E2-B940-53B328FD2C9A}"/>
          </ac:picMkLst>
        </pc:picChg>
      </pc:sldChg>
      <pc:sldChg chg="addSp modSp new mod">
        <pc:chgData name="Sebastian S. James" userId="004ccdd7-3d56-44d0-a51c-f95216543cae" providerId="ADAL" clId="{CDE98620-7E59-4EC1-87A4-B7106F9F5A4A}" dt="2022-09-26T18:52:48.406" v="317" actId="33524"/>
        <pc:sldMkLst>
          <pc:docMk/>
          <pc:sldMk cId="3518801327" sldId="345"/>
        </pc:sldMkLst>
        <pc:spChg chg="mod">
          <ac:chgData name="Sebastian S. James" userId="004ccdd7-3d56-44d0-a51c-f95216543cae" providerId="ADAL" clId="{CDE98620-7E59-4EC1-87A4-B7106F9F5A4A}" dt="2022-09-26T18:52:03.791" v="306" actId="14100"/>
          <ac:spMkLst>
            <pc:docMk/>
            <pc:sldMk cId="3518801327" sldId="345"/>
            <ac:spMk id="2" creationId="{AA5AD56A-11BD-4EB5-B382-9B6114BF6B62}"/>
          </ac:spMkLst>
        </pc:spChg>
        <pc:spChg chg="mod">
          <ac:chgData name="Sebastian S. James" userId="004ccdd7-3d56-44d0-a51c-f95216543cae" providerId="ADAL" clId="{CDE98620-7E59-4EC1-87A4-B7106F9F5A4A}" dt="2022-09-26T18:52:48.406" v="317" actId="33524"/>
          <ac:spMkLst>
            <pc:docMk/>
            <pc:sldMk cId="3518801327" sldId="345"/>
            <ac:spMk id="3" creationId="{AB76E31F-762F-4086-9072-96E72D1EB842}"/>
          </ac:spMkLst>
        </pc:spChg>
        <pc:picChg chg="add mod">
          <ac:chgData name="Sebastian S. James" userId="004ccdd7-3d56-44d0-a51c-f95216543cae" providerId="ADAL" clId="{CDE98620-7E59-4EC1-87A4-B7106F9F5A4A}" dt="2022-09-26T18:51:32.872" v="298" actId="1076"/>
          <ac:picMkLst>
            <pc:docMk/>
            <pc:sldMk cId="3518801327" sldId="345"/>
            <ac:picMk id="5" creationId="{D931545F-535E-471A-A7B1-BFD82DF15955}"/>
          </ac:picMkLst>
        </pc:picChg>
        <pc:picChg chg="add mod">
          <ac:chgData name="Sebastian S. James" userId="004ccdd7-3d56-44d0-a51c-f95216543cae" providerId="ADAL" clId="{CDE98620-7E59-4EC1-87A4-B7106F9F5A4A}" dt="2022-09-26T18:51:56.515" v="304" actId="14100"/>
          <ac:picMkLst>
            <pc:docMk/>
            <pc:sldMk cId="3518801327" sldId="345"/>
            <ac:picMk id="6" creationId="{5D41B328-DCAF-4E1E-97E0-40B49B4207E9}"/>
          </ac:picMkLst>
        </pc:picChg>
      </pc:sldChg>
      <pc:sldChg chg="addSp delSp modSp add mod">
        <pc:chgData name="Sebastian S. James" userId="004ccdd7-3d56-44d0-a51c-f95216543cae" providerId="ADAL" clId="{CDE98620-7E59-4EC1-87A4-B7106F9F5A4A}" dt="2022-09-26T18:59:26.561" v="394" actId="1076"/>
        <pc:sldMkLst>
          <pc:docMk/>
          <pc:sldMk cId="2778587516" sldId="346"/>
        </pc:sldMkLst>
        <pc:spChg chg="mod">
          <ac:chgData name="Sebastian S. James" userId="004ccdd7-3d56-44d0-a51c-f95216543cae" providerId="ADAL" clId="{CDE98620-7E59-4EC1-87A4-B7106F9F5A4A}" dt="2022-09-26T18:53:35.755" v="321" actId="20577"/>
          <ac:spMkLst>
            <pc:docMk/>
            <pc:sldMk cId="2778587516" sldId="346"/>
            <ac:spMk id="2" creationId="{AA5AD56A-11BD-4EB5-B382-9B6114BF6B62}"/>
          </ac:spMkLst>
        </pc:spChg>
        <pc:spChg chg="mod">
          <ac:chgData name="Sebastian S. James" userId="004ccdd7-3d56-44d0-a51c-f95216543cae" providerId="ADAL" clId="{CDE98620-7E59-4EC1-87A4-B7106F9F5A4A}" dt="2022-09-26T18:58:53.817" v="389" actId="20577"/>
          <ac:spMkLst>
            <pc:docMk/>
            <pc:sldMk cId="2778587516" sldId="346"/>
            <ac:spMk id="3" creationId="{AB76E31F-762F-4086-9072-96E72D1EB842}"/>
          </ac:spMkLst>
        </pc:spChg>
        <pc:picChg chg="del">
          <ac:chgData name="Sebastian S. James" userId="004ccdd7-3d56-44d0-a51c-f95216543cae" providerId="ADAL" clId="{CDE98620-7E59-4EC1-87A4-B7106F9F5A4A}" dt="2022-09-26T18:54:18.030" v="323" actId="478"/>
          <ac:picMkLst>
            <pc:docMk/>
            <pc:sldMk cId="2778587516" sldId="346"/>
            <ac:picMk id="5" creationId="{D931545F-535E-471A-A7B1-BFD82DF15955}"/>
          </ac:picMkLst>
        </pc:picChg>
        <pc:picChg chg="del mod">
          <ac:chgData name="Sebastian S. James" userId="004ccdd7-3d56-44d0-a51c-f95216543cae" providerId="ADAL" clId="{CDE98620-7E59-4EC1-87A4-B7106F9F5A4A}" dt="2022-09-26T18:59:03.210" v="391" actId="478"/>
          <ac:picMkLst>
            <pc:docMk/>
            <pc:sldMk cId="2778587516" sldId="346"/>
            <ac:picMk id="6" creationId="{5D41B328-DCAF-4E1E-97E0-40B49B4207E9}"/>
          </ac:picMkLst>
        </pc:picChg>
        <pc:picChg chg="add mod">
          <ac:chgData name="Sebastian S. James" userId="004ccdd7-3d56-44d0-a51c-f95216543cae" providerId="ADAL" clId="{CDE98620-7E59-4EC1-87A4-B7106F9F5A4A}" dt="2022-09-26T18:54:24.887" v="326" actId="14100"/>
          <ac:picMkLst>
            <pc:docMk/>
            <pc:sldMk cId="2778587516" sldId="346"/>
            <ac:picMk id="7" creationId="{ECCD4D9E-CBB9-4BD3-88C8-F55E599EC332}"/>
          </ac:picMkLst>
        </pc:picChg>
        <pc:picChg chg="add mod">
          <ac:chgData name="Sebastian S. James" userId="004ccdd7-3d56-44d0-a51c-f95216543cae" providerId="ADAL" clId="{CDE98620-7E59-4EC1-87A4-B7106F9F5A4A}" dt="2022-09-26T18:59:20.691" v="393" actId="1076"/>
          <ac:picMkLst>
            <pc:docMk/>
            <pc:sldMk cId="2778587516" sldId="346"/>
            <ac:picMk id="8" creationId="{DBFD0D3F-2EBC-4606-B13D-9BC3A01AA246}"/>
          </ac:picMkLst>
        </pc:picChg>
        <pc:picChg chg="add mod">
          <ac:chgData name="Sebastian S. James" userId="004ccdd7-3d56-44d0-a51c-f95216543cae" providerId="ADAL" clId="{CDE98620-7E59-4EC1-87A4-B7106F9F5A4A}" dt="2022-09-26T18:59:26.561" v="394" actId="1076"/>
          <ac:picMkLst>
            <pc:docMk/>
            <pc:sldMk cId="2778587516" sldId="346"/>
            <ac:picMk id="9" creationId="{F6F451AB-155D-4CD8-BFD8-A6D23CE6D99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hyperlink" Target="https://github.com/Revenue-Academy" TargetMode="Externa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diagrams/_rels/data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Revenue-Academy" TargetMode="External"/><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png"/><Relationship Id="rId7" Type="http://schemas.openxmlformats.org/officeDocument/2006/relationships/image" Target="../media/image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B8BE31-7271-4657-965C-1BF3170B9D7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76EE9E8-470C-4AE2-9AFA-760E8D01BBB9}">
      <dgm:prSet custT="1"/>
      <dgm:spPr/>
      <dgm:t>
        <a:bodyPr/>
        <a:lstStyle/>
        <a:p>
          <a:pPr>
            <a:lnSpc>
              <a:spcPct val="100000"/>
            </a:lnSpc>
          </a:pPr>
          <a:r>
            <a:rPr lang="en-US" sz="1600"/>
            <a:t>A Microsimulation </a:t>
          </a:r>
          <a:r>
            <a:rPr lang="en-US" sz="1600" dirty="0"/>
            <a:t>model is a computer program that allows the user to simulate the impact of different policies applied on micro-data. </a:t>
          </a:r>
        </a:p>
        <a:p>
          <a:pPr>
            <a:lnSpc>
              <a:spcPct val="100000"/>
            </a:lnSpc>
          </a:pPr>
          <a:r>
            <a:rPr lang="en-US" sz="1600" dirty="0"/>
            <a:t>Tax microsimulation model is a tool to calculate the tax liability of the country using micro-data of individuals. </a:t>
          </a:r>
        </a:p>
      </dgm:t>
    </dgm:pt>
    <dgm:pt modelId="{7793B414-1442-4109-8522-FEC12BC09F1F}" type="parTrans" cxnId="{4CAD6D69-1099-4530-941E-A4D1A76A5E7E}">
      <dgm:prSet/>
      <dgm:spPr/>
      <dgm:t>
        <a:bodyPr/>
        <a:lstStyle/>
        <a:p>
          <a:endParaRPr lang="en-US"/>
        </a:p>
      </dgm:t>
    </dgm:pt>
    <dgm:pt modelId="{53E85E46-071C-4EDA-ABF8-EC0427098744}" type="sibTrans" cxnId="{4CAD6D69-1099-4530-941E-A4D1A76A5E7E}">
      <dgm:prSet/>
      <dgm:spPr/>
      <dgm:t>
        <a:bodyPr/>
        <a:lstStyle/>
        <a:p>
          <a:endParaRPr lang="en-US"/>
        </a:p>
      </dgm:t>
    </dgm:pt>
    <dgm:pt modelId="{45B872F3-2125-447A-AB9A-1718D799F054}">
      <dgm:prSet custT="1"/>
      <dgm:spPr/>
      <dgm:t>
        <a:bodyPr/>
        <a:lstStyle/>
        <a:p>
          <a:pPr>
            <a:lnSpc>
              <a:spcPct val="100000"/>
            </a:lnSpc>
          </a:pPr>
          <a:r>
            <a:rPr lang="en-US" sz="1600" dirty="0"/>
            <a:t>Micro-data is accessed from the country’s </a:t>
          </a:r>
          <a:r>
            <a:rPr lang="en-US" sz="1600" b="1" dirty="0"/>
            <a:t>tax return data</a:t>
          </a:r>
          <a:r>
            <a:rPr lang="en-US" sz="1600" dirty="0"/>
            <a:t> or </a:t>
          </a:r>
          <a:r>
            <a:rPr lang="en-US" sz="1600" b="1" dirty="0"/>
            <a:t>household income survey data </a:t>
          </a:r>
          <a:r>
            <a:rPr lang="en-US" sz="1600" dirty="0"/>
            <a:t>of incomes under different categories including employment income/wages, investment Income &amp; property income, etc.</a:t>
          </a:r>
        </a:p>
      </dgm:t>
    </dgm:pt>
    <dgm:pt modelId="{046FAB4F-8244-48D7-AC20-F699D6BD056A}" type="parTrans" cxnId="{EE8880C5-4092-4878-9C2A-0193EDB1E679}">
      <dgm:prSet/>
      <dgm:spPr/>
      <dgm:t>
        <a:bodyPr/>
        <a:lstStyle/>
        <a:p>
          <a:endParaRPr lang="en-US"/>
        </a:p>
      </dgm:t>
    </dgm:pt>
    <dgm:pt modelId="{CE0834C3-4565-4C6C-9DF4-82AAB8A1992D}" type="sibTrans" cxnId="{EE8880C5-4092-4878-9C2A-0193EDB1E679}">
      <dgm:prSet/>
      <dgm:spPr/>
      <dgm:t>
        <a:bodyPr/>
        <a:lstStyle/>
        <a:p>
          <a:endParaRPr lang="en-US"/>
        </a:p>
      </dgm:t>
    </dgm:pt>
    <dgm:pt modelId="{41EEECD4-2218-4C24-82CC-2FF1EFD85578}">
      <dgm:prSet custT="1"/>
      <dgm:spPr/>
      <dgm:t>
        <a:bodyPr/>
        <a:lstStyle/>
        <a:p>
          <a:pPr>
            <a:lnSpc>
              <a:spcPct val="100000"/>
            </a:lnSpc>
          </a:pPr>
          <a:r>
            <a:rPr lang="en-US" sz="1600" dirty="0">
              <a:solidFill>
                <a:schemeClr val="tx1"/>
              </a:solidFill>
            </a:rPr>
            <a:t>This tool is situated in the World Bank’s repository named Revenue Academy (</a:t>
          </a:r>
          <a:r>
            <a:rPr lang="en-US" sz="16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https://github.com/Revenue-Academy</a:t>
          </a:r>
          <a:r>
            <a:rPr lang="en-US" sz="1600" dirty="0">
              <a:solidFill>
                <a:schemeClr val="tx1"/>
              </a:solidFill>
            </a:rPr>
            <a:t>)  which is on an open-source platform called </a:t>
          </a:r>
          <a:r>
            <a:rPr lang="en-US" sz="1600" b="1" dirty="0">
              <a:solidFill>
                <a:schemeClr val="tx1"/>
              </a:solidFill>
            </a:rPr>
            <a:t>GitHub</a:t>
          </a:r>
          <a:r>
            <a:rPr lang="en-US" sz="1600" dirty="0">
              <a:solidFill>
                <a:schemeClr val="tx1"/>
              </a:solidFill>
            </a:rPr>
            <a:t> where people can work on the software collaboratively.</a:t>
          </a:r>
        </a:p>
      </dgm:t>
    </dgm:pt>
    <dgm:pt modelId="{8A925589-390B-47AF-8068-0A8811BD7FD8}" type="parTrans" cxnId="{A3C3CC6E-F7B9-4380-A4B9-C24A35E8AB7D}">
      <dgm:prSet/>
      <dgm:spPr/>
      <dgm:t>
        <a:bodyPr/>
        <a:lstStyle/>
        <a:p>
          <a:endParaRPr lang="en-US"/>
        </a:p>
      </dgm:t>
    </dgm:pt>
    <dgm:pt modelId="{0D11790D-64D5-4A05-89C5-9DFD871269B3}" type="sibTrans" cxnId="{A3C3CC6E-F7B9-4380-A4B9-C24A35E8AB7D}">
      <dgm:prSet/>
      <dgm:spPr/>
      <dgm:t>
        <a:bodyPr/>
        <a:lstStyle/>
        <a:p>
          <a:endParaRPr lang="en-US"/>
        </a:p>
      </dgm:t>
    </dgm:pt>
    <dgm:pt modelId="{5F6A25E8-EBC4-429F-8118-F35BA09FD3FC}" type="pres">
      <dgm:prSet presAssocID="{EEB8BE31-7271-4657-965C-1BF3170B9D7D}" presName="root" presStyleCnt="0">
        <dgm:presLayoutVars>
          <dgm:dir/>
          <dgm:resizeHandles val="exact"/>
        </dgm:presLayoutVars>
      </dgm:prSet>
      <dgm:spPr/>
    </dgm:pt>
    <dgm:pt modelId="{A04EA415-E590-477A-8C81-67A8C8E4B9F7}" type="pres">
      <dgm:prSet presAssocID="{076EE9E8-470C-4AE2-9AFA-760E8D01BBB9}" presName="compNode" presStyleCnt="0"/>
      <dgm:spPr/>
    </dgm:pt>
    <dgm:pt modelId="{BEBDA7EA-A8B4-41E9-A49D-64AEBC9FB0D3}" type="pres">
      <dgm:prSet presAssocID="{076EE9E8-470C-4AE2-9AFA-760E8D01BBB9}" presName="bgRect" presStyleLbl="bgShp" presStyleIdx="0" presStyleCnt="3" custLinFactNeighborY="-19578"/>
      <dgm:spPr/>
    </dgm:pt>
    <dgm:pt modelId="{1FBE009B-9858-48EF-B1D4-F1D8A49F232D}" type="pres">
      <dgm:prSet presAssocID="{076EE9E8-470C-4AE2-9AFA-760E8D01BBB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itcoin"/>
        </a:ext>
      </dgm:extLst>
    </dgm:pt>
    <dgm:pt modelId="{2EC6F1D2-7CFB-4283-8FFA-1A65114BDCDA}" type="pres">
      <dgm:prSet presAssocID="{076EE9E8-470C-4AE2-9AFA-760E8D01BBB9}" presName="spaceRect" presStyleCnt="0"/>
      <dgm:spPr/>
    </dgm:pt>
    <dgm:pt modelId="{D66E1819-BBF0-4E49-B57B-F31E51BD48B1}" type="pres">
      <dgm:prSet presAssocID="{076EE9E8-470C-4AE2-9AFA-760E8D01BBB9}" presName="parTx" presStyleLbl="revTx" presStyleIdx="0" presStyleCnt="3" custScaleX="100366" custLinFactNeighborX="-7388" custLinFactNeighborY="-50658">
        <dgm:presLayoutVars>
          <dgm:chMax val="0"/>
          <dgm:chPref val="0"/>
        </dgm:presLayoutVars>
      </dgm:prSet>
      <dgm:spPr/>
    </dgm:pt>
    <dgm:pt modelId="{436A8ED7-99E1-4168-B4B6-A137825940E1}" type="pres">
      <dgm:prSet presAssocID="{53E85E46-071C-4EDA-ABF8-EC0427098744}" presName="sibTrans" presStyleCnt="0"/>
      <dgm:spPr/>
    </dgm:pt>
    <dgm:pt modelId="{F45CBC13-3A7A-4DA3-B596-5BF15C634516}" type="pres">
      <dgm:prSet presAssocID="{45B872F3-2125-447A-AB9A-1718D799F054}" presName="compNode" presStyleCnt="0"/>
      <dgm:spPr/>
    </dgm:pt>
    <dgm:pt modelId="{9263BB13-9390-4F44-B45C-331E0E892EFE}" type="pres">
      <dgm:prSet presAssocID="{45B872F3-2125-447A-AB9A-1718D799F054}" presName="bgRect" presStyleLbl="bgShp" presStyleIdx="1" presStyleCnt="3"/>
      <dgm:spPr/>
    </dgm:pt>
    <dgm:pt modelId="{BCC4B5A7-5DDA-44A4-9DA0-7A04CA52A75C}" type="pres">
      <dgm:prSet presAssocID="{45B872F3-2125-447A-AB9A-1718D799F05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ollar"/>
        </a:ext>
      </dgm:extLst>
    </dgm:pt>
    <dgm:pt modelId="{38740D9A-E64A-422C-A360-05525FDE20A3}" type="pres">
      <dgm:prSet presAssocID="{45B872F3-2125-447A-AB9A-1718D799F054}" presName="spaceRect" presStyleCnt="0"/>
      <dgm:spPr/>
    </dgm:pt>
    <dgm:pt modelId="{16A75E55-00CC-4D30-BB95-62E7A4045F1D}" type="pres">
      <dgm:prSet presAssocID="{45B872F3-2125-447A-AB9A-1718D799F054}" presName="parTx" presStyleLbl="revTx" presStyleIdx="1" presStyleCnt="3" custScaleY="97100" custLinFactNeighborX="-8322" custLinFactNeighborY="4670">
        <dgm:presLayoutVars>
          <dgm:chMax val="0"/>
          <dgm:chPref val="0"/>
        </dgm:presLayoutVars>
      </dgm:prSet>
      <dgm:spPr/>
    </dgm:pt>
    <dgm:pt modelId="{455DF9B6-EBD3-4417-93FC-E51067072088}" type="pres">
      <dgm:prSet presAssocID="{CE0834C3-4565-4C6C-9DF4-82AAB8A1992D}" presName="sibTrans" presStyleCnt="0"/>
      <dgm:spPr/>
    </dgm:pt>
    <dgm:pt modelId="{7298485C-059E-4484-ABDF-CA2C5E9E6833}" type="pres">
      <dgm:prSet presAssocID="{41EEECD4-2218-4C24-82CC-2FF1EFD85578}" presName="compNode" presStyleCnt="0"/>
      <dgm:spPr/>
    </dgm:pt>
    <dgm:pt modelId="{D28F5A92-0853-4EBD-875D-B3C6AAF8C4E8}" type="pres">
      <dgm:prSet presAssocID="{41EEECD4-2218-4C24-82CC-2FF1EFD85578}" presName="bgRect" presStyleLbl="bgShp" presStyleIdx="2" presStyleCnt="3"/>
      <dgm:spPr/>
    </dgm:pt>
    <dgm:pt modelId="{70C1E70F-58A7-438A-A12E-E6D0848C352C}" type="pres">
      <dgm:prSet presAssocID="{41EEECD4-2218-4C24-82CC-2FF1EFD8557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tabase"/>
        </a:ext>
      </dgm:extLst>
    </dgm:pt>
    <dgm:pt modelId="{319F1D1C-C91D-4892-8FDA-77F2299535B3}" type="pres">
      <dgm:prSet presAssocID="{41EEECD4-2218-4C24-82CC-2FF1EFD85578}" presName="spaceRect" presStyleCnt="0"/>
      <dgm:spPr/>
    </dgm:pt>
    <dgm:pt modelId="{02E9C3DE-6166-4717-888E-9C3B034EE924}" type="pres">
      <dgm:prSet presAssocID="{41EEECD4-2218-4C24-82CC-2FF1EFD85578}" presName="parTx" presStyleLbl="revTx" presStyleIdx="2" presStyleCnt="3" custScaleX="104021" custLinFactNeighborX="-3734">
        <dgm:presLayoutVars>
          <dgm:chMax val="0"/>
          <dgm:chPref val="0"/>
        </dgm:presLayoutVars>
      </dgm:prSet>
      <dgm:spPr/>
    </dgm:pt>
  </dgm:ptLst>
  <dgm:cxnLst>
    <dgm:cxn modelId="{4CAD6D69-1099-4530-941E-A4D1A76A5E7E}" srcId="{EEB8BE31-7271-4657-965C-1BF3170B9D7D}" destId="{076EE9E8-470C-4AE2-9AFA-760E8D01BBB9}" srcOrd="0" destOrd="0" parTransId="{7793B414-1442-4109-8522-FEC12BC09F1F}" sibTransId="{53E85E46-071C-4EDA-ABF8-EC0427098744}"/>
    <dgm:cxn modelId="{A3C3CC6E-F7B9-4380-A4B9-C24A35E8AB7D}" srcId="{EEB8BE31-7271-4657-965C-1BF3170B9D7D}" destId="{41EEECD4-2218-4C24-82CC-2FF1EFD85578}" srcOrd="2" destOrd="0" parTransId="{8A925589-390B-47AF-8068-0A8811BD7FD8}" sibTransId="{0D11790D-64D5-4A05-89C5-9DFD871269B3}"/>
    <dgm:cxn modelId="{02E99172-2254-43D4-A257-F1A7BCAEDC55}" type="presOf" srcId="{076EE9E8-470C-4AE2-9AFA-760E8D01BBB9}" destId="{D66E1819-BBF0-4E49-B57B-F31E51BD48B1}" srcOrd="0" destOrd="0" presId="urn:microsoft.com/office/officeart/2018/2/layout/IconVerticalSolidList"/>
    <dgm:cxn modelId="{EE8880C5-4092-4878-9C2A-0193EDB1E679}" srcId="{EEB8BE31-7271-4657-965C-1BF3170B9D7D}" destId="{45B872F3-2125-447A-AB9A-1718D799F054}" srcOrd="1" destOrd="0" parTransId="{046FAB4F-8244-48D7-AC20-F699D6BD056A}" sibTransId="{CE0834C3-4565-4C6C-9DF4-82AAB8A1992D}"/>
    <dgm:cxn modelId="{D52759C9-1C7B-4EDA-8A95-5C554F1EAF40}" type="presOf" srcId="{41EEECD4-2218-4C24-82CC-2FF1EFD85578}" destId="{02E9C3DE-6166-4717-888E-9C3B034EE924}" srcOrd="0" destOrd="0" presId="urn:microsoft.com/office/officeart/2018/2/layout/IconVerticalSolidList"/>
    <dgm:cxn modelId="{086FD8D1-AF7C-404A-89DE-8E5CC4FEB540}" type="presOf" srcId="{45B872F3-2125-447A-AB9A-1718D799F054}" destId="{16A75E55-00CC-4D30-BB95-62E7A4045F1D}" srcOrd="0" destOrd="0" presId="urn:microsoft.com/office/officeart/2018/2/layout/IconVerticalSolidList"/>
    <dgm:cxn modelId="{744A3EE1-73BE-4868-A9AC-3655911D3EB3}" type="presOf" srcId="{EEB8BE31-7271-4657-965C-1BF3170B9D7D}" destId="{5F6A25E8-EBC4-429F-8118-F35BA09FD3FC}" srcOrd="0" destOrd="0" presId="urn:microsoft.com/office/officeart/2018/2/layout/IconVerticalSolidList"/>
    <dgm:cxn modelId="{B6AE2B4F-1D63-4DBD-BD67-F6D9BC6DEFB7}" type="presParOf" srcId="{5F6A25E8-EBC4-429F-8118-F35BA09FD3FC}" destId="{A04EA415-E590-477A-8C81-67A8C8E4B9F7}" srcOrd="0" destOrd="0" presId="urn:microsoft.com/office/officeart/2018/2/layout/IconVerticalSolidList"/>
    <dgm:cxn modelId="{BFAE1FC9-5A2C-4878-95EB-C65065603BCD}" type="presParOf" srcId="{A04EA415-E590-477A-8C81-67A8C8E4B9F7}" destId="{BEBDA7EA-A8B4-41E9-A49D-64AEBC9FB0D3}" srcOrd="0" destOrd="0" presId="urn:microsoft.com/office/officeart/2018/2/layout/IconVerticalSolidList"/>
    <dgm:cxn modelId="{7CF5F91F-C0E2-4D39-95E0-278A08A2B0AE}" type="presParOf" srcId="{A04EA415-E590-477A-8C81-67A8C8E4B9F7}" destId="{1FBE009B-9858-48EF-B1D4-F1D8A49F232D}" srcOrd="1" destOrd="0" presId="urn:microsoft.com/office/officeart/2018/2/layout/IconVerticalSolidList"/>
    <dgm:cxn modelId="{DAE805A4-0E72-47F1-BED8-FEA22B14BD82}" type="presParOf" srcId="{A04EA415-E590-477A-8C81-67A8C8E4B9F7}" destId="{2EC6F1D2-7CFB-4283-8FFA-1A65114BDCDA}" srcOrd="2" destOrd="0" presId="urn:microsoft.com/office/officeart/2018/2/layout/IconVerticalSolidList"/>
    <dgm:cxn modelId="{F52CA756-DA6A-4129-A490-E7BF14E546CE}" type="presParOf" srcId="{A04EA415-E590-477A-8C81-67A8C8E4B9F7}" destId="{D66E1819-BBF0-4E49-B57B-F31E51BD48B1}" srcOrd="3" destOrd="0" presId="urn:microsoft.com/office/officeart/2018/2/layout/IconVerticalSolidList"/>
    <dgm:cxn modelId="{5FF46079-A32A-44EC-AAEF-7D95771FCED9}" type="presParOf" srcId="{5F6A25E8-EBC4-429F-8118-F35BA09FD3FC}" destId="{436A8ED7-99E1-4168-B4B6-A137825940E1}" srcOrd="1" destOrd="0" presId="urn:microsoft.com/office/officeart/2018/2/layout/IconVerticalSolidList"/>
    <dgm:cxn modelId="{3C595C21-C594-4D57-BD9E-229B1CE34F1B}" type="presParOf" srcId="{5F6A25E8-EBC4-429F-8118-F35BA09FD3FC}" destId="{F45CBC13-3A7A-4DA3-B596-5BF15C634516}" srcOrd="2" destOrd="0" presId="urn:microsoft.com/office/officeart/2018/2/layout/IconVerticalSolidList"/>
    <dgm:cxn modelId="{9E07FA0E-77B9-4D77-882A-EB733CE96BA7}" type="presParOf" srcId="{F45CBC13-3A7A-4DA3-B596-5BF15C634516}" destId="{9263BB13-9390-4F44-B45C-331E0E892EFE}" srcOrd="0" destOrd="0" presId="urn:microsoft.com/office/officeart/2018/2/layout/IconVerticalSolidList"/>
    <dgm:cxn modelId="{5E80B9ED-4D19-490E-A779-B3045780A8AF}" type="presParOf" srcId="{F45CBC13-3A7A-4DA3-B596-5BF15C634516}" destId="{BCC4B5A7-5DDA-44A4-9DA0-7A04CA52A75C}" srcOrd="1" destOrd="0" presId="urn:microsoft.com/office/officeart/2018/2/layout/IconVerticalSolidList"/>
    <dgm:cxn modelId="{87A6E098-CE15-470F-91CE-F966E130A05C}" type="presParOf" srcId="{F45CBC13-3A7A-4DA3-B596-5BF15C634516}" destId="{38740D9A-E64A-422C-A360-05525FDE20A3}" srcOrd="2" destOrd="0" presId="urn:microsoft.com/office/officeart/2018/2/layout/IconVerticalSolidList"/>
    <dgm:cxn modelId="{28D9589A-DBD6-4978-A54A-BD49D97034CE}" type="presParOf" srcId="{F45CBC13-3A7A-4DA3-B596-5BF15C634516}" destId="{16A75E55-00CC-4D30-BB95-62E7A4045F1D}" srcOrd="3" destOrd="0" presId="urn:microsoft.com/office/officeart/2018/2/layout/IconVerticalSolidList"/>
    <dgm:cxn modelId="{10D66C78-E328-444B-BBFD-74BAA9EBF7AC}" type="presParOf" srcId="{5F6A25E8-EBC4-429F-8118-F35BA09FD3FC}" destId="{455DF9B6-EBD3-4417-93FC-E51067072088}" srcOrd="3" destOrd="0" presId="urn:microsoft.com/office/officeart/2018/2/layout/IconVerticalSolidList"/>
    <dgm:cxn modelId="{EB0DA77C-310F-425B-897E-D12D6BF8CED0}" type="presParOf" srcId="{5F6A25E8-EBC4-429F-8118-F35BA09FD3FC}" destId="{7298485C-059E-4484-ABDF-CA2C5E9E6833}" srcOrd="4" destOrd="0" presId="urn:microsoft.com/office/officeart/2018/2/layout/IconVerticalSolidList"/>
    <dgm:cxn modelId="{EB88B418-1ADE-4992-AF10-BC4C127EA372}" type="presParOf" srcId="{7298485C-059E-4484-ABDF-CA2C5E9E6833}" destId="{D28F5A92-0853-4EBD-875D-B3C6AAF8C4E8}" srcOrd="0" destOrd="0" presId="urn:microsoft.com/office/officeart/2018/2/layout/IconVerticalSolidList"/>
    <dgm:cxn modelId="{1DC7D4BB-79DA-4C4F-8876-4588B2EB517C}" type="presParOf" srcId="{7298485C-059E-4484-ABDF-CA2C5E9E6833}" destId="{70C1E70F-58A7-438A-A12E-E6D0848C352C}" srcOrd="1" destOrd="0" presId="urn:microsoft.com/office/officeart/2018/2/layout/IconVerticalSolidList"/>
    <dgm:cxn modelId="{23B78DFD-CE9F-49B5-81C5-5B2D36183428}" type="presParOf" srcId="{7298485C-059E-4484-ABDF-CA2C5E9E6833}" destId="{319F1D1C-C91D-4892-8FDA-77F2299535B3}" srcOrd="2" destOrd="0" presId="urn:microsoft.com/office/officeart/2018/2/layout/IconVerticalSolidList"/>
    <dgm:cxn modelId="{25C8C60F-9E9F-4851-A0E7-165961C69E5E}" type="presParOf" srcId="{7298485C-059E-4484-ABDF-CA2C5E9E6833}" destId="{02E9C3DE-6166-4717-888E-9C3B034EE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05621E-7BA5-4A29-BAFB-17529B583B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2060BA-E8EC-48DD-981C-92B712A17FD7}">
      <dgm:prSet/>
      <dgm:spPr/>
      <dgm:t>
        <a:bodyPr/>
        <a:lstStyle/>
        <a:p>
          <a:r>
            <a:rPr lang="en-US" dirty="0"/>
            <a:t>Error asking that variables need to be passed</a:t>
          </a:r>
        </a:p>
      </dgm:t>
    </dgm:pt>
    <dgm:pt modelId="{57D2F06C-9378-480A-8823-F790E31FC5EE}" type="parTrans" cxnId="{1EA875D9-B530-4485-ADE9-EC91D5C115A5}">
      <dgm:prSet/>
      <dgm:spPr/>
      <dgm:t>
        <a:bodyPr/>
        <a:lstStyle/>
        <a:p>
          <a:endParaRPr lang="en-US"/>
        </a:p>
      </dgm:t>
    </dgm:pt>
    <dgm:pt modelId="{497F8D48-D9E1-4727-88DC-AAA92A970CE4}" type="sibTrans" cxnId="{1EA875D9-B530-4485-ADE9-EC91D5C115A5}">
      <dgm:prSet/>
      <dgm:spPr/>
      <dgm:t>
        <a:bodyPr/>
        <a:lstStyle/>
        <a:p>
          <a:endParaRPr lang="en-US"/>
        </a:p>
      </dgm:t>
    </dgm:pt>
    <dgm:pt modelId="{52C9876E-CBC5-4ADE-99F7-810AFDBFFB6E}">
      <dgm:prSet/>
      <dgm:spPr/>
      <dgm:t>
        <a:bodyPr/>
        <a:lstStyle/>
        <a:p>
          <a:r>
            <a:rPr lang="en-US"/>
            <a:t>Check if @iterate_jit is missing before each function in functions.py</a:t>
          </a:r>
        </a:p>
      </dgm:t>
    </dgm:pt>
    <dgm:pt modelId="{DBBA56A1-EC9A-46DA-BE78-1AC5FE256877}" type="parTrans" cxnId="{4F2693C2-772F-4B6B-B7E1-C474D481056B}">
      <dgm:prSet/>
      <dgm:spPr/>
      <dgm:t>
        <a:bodyPr/>
        <a:lstStyle/>
        <a:p>
          <a:endParaRPr lang="en-US"/>
        </a:p>
      </dgm:t>
    </dgm:pt>
    <dgm:pt modelId="{00C6FE37-C0F7-4BCB-8890-A35CFF341AFE}" type="sibTrans" cxnId="{4F2693C2-772F-4B6B-B7E1-C474D481056B}">
      <dgm:prSet/>
      <dgm:spPr/>
      <dgm:t>
        <a:bodyPr/>
        <a:lstStyle/>
        <a:p>
          <a:endParaRPr lang="en-US"/>
        </a:p>
      </dgm:t>
    </dgm:pt>
    <dgm:pt modelId="{03B17553-B37D-494F-96E6-6325D6D26B96}">
      <dgm:prSet/>
      <dgm:spPr/>
      <dgm:t>
        <a:bodyPr/>
        <a:lstStyle/>
        <a:p>
          <a:r>
            <a:rPr lang="en-US" dirty="0"/>
            <a:t>Error showing ‘Policy not working’</a:t>
          </a:r>
        </a:p>
      </dgm:t>
    </dgm:pt>
    <dgm:pt modelId="{FFD80B9D-41B4-421C-878B-E6F04F95F457}" type="parTrans" cxnId="{907E4D19-CF6D-42C9-A13D-D088BDB62EAA}">
      <dgm:prSet/>
      <dgm:spPr/>
      <dgm:t>
        <a:bodyPr/>
        <a:lstStyle/>
        <a:p>
          <a:endParaRPr lang="en-US"/>
        </a:p>
      </dgm:t>
    </dgm:pt>
    <dgm:pt modelId="{3A5E1596-B7A1-4F3B-8655-CF300A66DC28}" type="sibTrans" cxnId="{907E4D19-CF6D-42C9-A13D-D088BDB62EAA}">
      <dgm:prSet/>
      <dgm:spPr/>
      <dgm:t>
        <a:bodyPr/>
        <a:lstStyle/>
        <a:p>
          <a:endParaRPr lang="en-US"/>
        </a:p>
      </dgm:t>
    </dgm:pt>
    <dgm:pt modelId="{3D2EDCFB-5CEF-4DCA-867C-2F12EB0E6823}">
      <dgm:prSet/>
      <dgm:spPr/>
      <dgm:t>
        <a:bodyPr/>
        <a:lstStyle/>
        <a:p>
          <a:r>
            <a:rPr lang="en-US"/>
            <a:t>Solution – restart kernel (but would work anyway in Anaconda Prompt)</a:t>
          </a:r>
        </a:p>
      </dgm:t>
    </dgm:pt>
    <dgm:pt modelId="{E7ED60AF-595D-4A17-AE62-E35F98E6CF5D}" type="parTrans" cxnId="{AAC9C75C-D4D0-4785-886A-E157C206EAC6}">
      <dgm:prSet/>
      <dgm:spPr/>
      <dgm:t>
        <a:bodyPr/>
        <a:lstStyle/>
        <a:p>
          <a:endParaRPr lang="en-US"/>
        </a:p>
      </dgm:t>
    </dgm:pt>
    <dgm:pt modelId="{00AAF7BC-55C3-42FD-8AA2-323242CB405A}" type="sibTrans" cxnId="{AAC9C75C-D4D0-4785-886A-E157C206EAC6}">
      <dgm:prSet/>
      <dgm:spPr/>
      <dgm:t>
        <a:bodyPr/>
        <a:lstStyle/>
        <a:p>
          <a:endParaRPr lang="en-US"/>
        </a:p>
      </dgm:t>
    </dgm:pt>
    <dgm:pt modelId="{860D2103-EA22-4D27-B892-70FC8C3C6AF0}">
      <dgm:prSet/>
      <dgm:spPr/>
      <dgm:t>
        <a:bodyPr/>
        <a:lstStyle/>
        <a:p>
          <a:r>
            <a:rPr lang="en-US"/>
            <a:t>Cannot find taxcalc</a:t>
          </a:r>
        </a:p>
      </dgm:t>
    </dgm:pt>
    <dgm:pt modelId="{7DC0151A-ACE0-4F3E-94AA-7E0FB41D2A87}" type="parTrans" cxnId="{21125811-75BC-4FAF-8C21-B316D76B5A64}">
      <dgm:prSet/>
      <dgm:spPr/>
      <dgm:t>
        <a:bodyPr/>
        <a:lstStyle/>
        <a:p>
          <a:endParaRPr lang="en-US"/>
        </a:p>
      </dgm:t>
    </dgm:pt>
    <dgm:pt modelId="{B1D8AB8A-66F6-41BD-B515-7048DC07CE49}" type="sibTrans" cxnId="{21125811-75BC-4FAF-8C21-B316D76B5A64}">
      <dgm:prSet/>
      <dgm:spPr/>
      <dgm:t>
        <a:bodyPr/>
        <a:lstStyle/>
        <a:p>
          <a:endParaRPr lang="en-US"/>
        </a:p>
      </dgm:t>
    </dgm:pt>
    <dgm:pt modelId="{777903F2-5A6C-406B-A342-66F62A04B02F}">
      <dgm:prSet/>
      <dgm:spPr/>
      <dgm:t>
        <a:bodyPr/>
        <a:lstStyle/>
        <a:p>
          <a:r>
            <a:rPr lang="en-US"/>
            <a:t>Not in correct working directory</a:t>
          </a:r>
        </a:p>
      </dgm:t>
    </dgm:pt>
    <dgm:pt modelId="{86995510-C76E-44A4-A167-FE3B5E9D5EEE}" type="parTrans" cxnId="{FEBF4FA8-968D-4D3D-9532-B4BAF55F1413}">
      <dgm:prSet/>
      <dgm:spPr/>
      <dgm:t>
        <a:bodyPr/>
        <a:lstStyle/>
        <a:p>
          <a:endParaRPr lang="en-US"/>
        </a:p>
      </dgm:t>
    </dgm:pt>
    <dgm:pt modelId="{AB730711-182B-413E-B0DA-50720214ADCA}" type="sibTrans" cxnId="{FEBF4FA8-968D-4D3D-9532-B4BAF55F1413}">
      <dgm:prSet/>
      <dgm:spPr/>
      <dgm:t>
        <a:bodyPr/>
        <a:lstStyle/>
        <a:p>
          <a:endParaRPr lang="en-US"/>
        </a:p>
      </dgm:t>
    </dgm:pt>
    <dgm:pt modelId="{2D36E801-4624-49E3-A414-9293C8113E30}">
      <dgm:prSet/>
      <dgm:spPr/>
      <dgm:t>
        <a:bodyPr/>
        <a:lstStyle/>
        <a:p>
          <a:r>
            <a:rPr lang="en-US"/>
            <a:t>Working in the wrong repository</a:t>
          </a:r>
        </a:p>
      </dgm:t>
    </dgm:pt>
    <dgm:pt modelId="{C80F77EB-790E-4EAC-8148-751FED1F510D}" type="parTrans" cxnId="{B7436C24-770F-4564-B3D3-385CCEB8CDCF}">
      <dgm:prSet/>
      <dgm:spPr/>
      <dgm:t>
        <a:bodyPr/>
        <a:lstStyle/>
        <a:p>
          <a:endParaRPr lang="en-US"/>
        </a:p>
      </dgm:t>
    </dgm:pt>
    <dgm:pt modelId="{CA757031-9655-40C7-A8B5-100D68353833}" type="sibTrans" cxnId="{B7436C24-770F-4564-B3D3-385CCEB8CDCF}">
      <dgm:prSet/>
      <dgm:spPr/>
      <dgm:t>
        <a:bodyPr/>
        <a:lstStyle/>
        <a:p>
          <a:endParaRPr lang="en-US"/>
        </a:p>
      </dgm:t>
    </dgm:pt>
    <dgm:pt modelId="{14EAE708-E25D-4796-96D5-17E657A8D1C6}">
      <dgm:prSet/>
      <dgm:spPr/>
      <dgm:t>
        <a:bodyPr/>
        <a:lstStyle/>
        <a:p>
          <a:r>
            <a:rPr lang="en-US"/>
            <a:t>Tax_Microsimulation instead of Microsimulation_Training</a:t>
          </a:r>
        </a:p>
      </dgm:t>
    </dgm:pt>
    <dgm:pt modelId="{37AB0257-BE10-45F3-B041-FE41062951F5}" type="parTrans" cxnId="{83CA92B9-7FA4-4D7C-8C75-CDA02249BF62}">
      <dgm:prSet/>
      <dgm:spPr/>
      <dgm:t>
        <a:bodyPr/>
        <a:lstStyle/>
        <a:p>
          <a:endParaRPr lang="en-US"/>
        </a:p>
      </dgm:t>
    </dgm:pt>
    <dgm:pt modelId="{A1812D17-5992-469F-896B-1202B7528560}" type="sibTrans" cxnId="{83CA92B9-7FA4-4D7C-8C75-CDA02249BF62}">
      <dgm:prSet/>
      <dgm:spPr/>
      <dgm:t>
        <a:bodyPr/>
        <a:lstStyle/>
        <a:p>
          <a:endParaRPr lang="en-US"/>
        </a:p>
      </dgm:t>
    </dgm:pt>
    <dgm:pt modelId="{F4D93250-8F65-441C-A7EB-984D59277C53}">
      <dgm:prSet/>
      <dgm:spPr/>
      <dgm:t>
        <a:bodyPr/>
        <a:lstStyle/>
        <a:p>
          <a:r>
            <a:rPr lang="en-US"/>
            <a:t>Errors with syncing</a:t>
          </a:r>
        </a:p>
      </dgm:t>
    </dgm:pt>
    <dgm:pt modelId="{F06E609A-14D0-4013-97CC-846983629CA6}" type="parTrans" cxnId="{7347B475-3AB8-4938-9231-038832F41A03}">
      <dgm:prSet/>
      <dgm:spPr/>
      <dgm:t>
        <a:bodyPr/>
        <a:lstStyle/>
        <a:p>
          <a:endParaRPr lang="en-US"/>
        </a:p>
      </dgm:t>
    </dgm:pt>
    <dgm:pt modelId="{E4BEA2EC-0112-4668-BFB5-E742F1EF43B9}" type="sibTrans" cxnId="{7347B475-3AB8-4938-9231-038832F41A03}">
      <dgm:prSet/>
      <dgm:spPr/>
      <dgm:t>
        <a:bodyPr/>
        <a:lstStyle/>
        <a:p>
          <a:endParaRPr lang="en-US"/>
        </a:p>
      </dgm:t>
    </dgm:pt>
    <dgm:pt modelId="{0E3E567F-4060-4896-AE47-92F24C448FB4}">
      <dgm:prSet/>
      <dgm:spPr/>
      <dgm:t>
        <a:bodyPr/>
        <a:lstStyle/>
        <a:p>
          <a:r>
            <a:rPr lang="en-US"/>
            <a:t>git stash (will stash away the change made and then allow the latest version in the repository to update the local version)</a:t>
          </a:r>
        </a:p>
      </dgm:t>
    </dgm:pt>
    <dgm:pt modelId="{C2661404-5CDB-4513-BAA2-63A953A6B3A4}" type="parTrans" cxnId="{E23CF839-1E43-47FF-AA57-9795239888C6}">
      <dgm:prSet/>
      <dgm:spPr/>
      <dgm:t>
        <a:bodyPr/>
        <a:lstStyle/>
        <a:p>
          <a:endParaRPr lang="en-US"/>
        </a:p>
      </dgm:t>
    </dgm:pt>
    <dgm:pt modelId="{9B0591C5-09F0-4B35-968A-4677D63752A0}" type="sibTrans" cxnId="{E23CF839-1E43-47FF-AA57-9795239888C6}">
      <dgm:prSet/>
      <dgm:spPr/>
      <dgm:t>
        <a:bodyPr/>
        <a:lstStyle/>
        <a:p>
          <a:endParaRPr lang="en-US"/>
        </a:p>
      </dgm:t>
    </dgm:pt>
    <dgm:pt modelId="{FA3C14DD-0DE9-4CF5-B058-EF6CDB7446D2}" type="pres">
      <dgm:prSet presAssocID="{9F05621E-7BA5-4A29-BAFB-17529B583B03}" presName="root" presStyleCnt="0">
        <dgm:presLayoutVars>
          <dgm:dir/>
          <dgm:resizeHandles val="exact"/>
        </dgm:presLayoutVars>
      </dgm:prSet>
      <dgm:spPr/>
    </dgm:pt>
    <dgm:pt modelId="{8D998692-48C2-47F1-B31C-864ABE689685}" type="pres">
      <dgm:prSet presAssocID="{362060BA-E8EC-48DD-981C-92B712A17FD7}" presName="compNode" presStyleCnt="0"/>
      <dgm:spPr/>
    </dgm:pt>
    <dgm:pt modelId="{50FB58D6-FC8E-44C5-B7FA-C265079ABD61}" type="pres">
      <dgm:prSet presAssocID="{362060BA-E8EC-48DD-981C-92B712A17FD7}" presName="bgRect" presStyleLbl="bgShp" presStyleIdx="0" presStyleCnt="5"/>
      <dgm:spPr/>
    </dgm:pt>
    <dgm:pt modelId="{43B1F0A1-517E-42D3-9009-7819E29D100A}" type="pres">
      <dgm:prSet presAssocID="{362060BA-E8EC-48DD-981C-92B712A17F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EB516575-FD59-4C09-998B-55871633EBC2}" type="pres">
      <dgm:prSet presAssocID="{362060BA-E8EC-48DD-981C-92B712A17FD7}" presName="spaceRect" presStyleCnt="0"/>
      <dgm:spPr/>
    </dgm:pt>
    <dgm:pt modelId="{97C2EEE8-905D-46E6-AD9D-51B7FD3B0235}" type="pres">
      <dgm:prSet presAssocID="{362060BA-E8EC-48DD-981C-92B712A17FD7}" presName="parTx" presStyleLbl="revTx" presStyleIdx="0" presStyleCnt="10">
        <dgm:presLayoutVars>
          <dgm:chMax val="0"/>
          <dgm:chPref val="0"/>
        </dgm:presLayoutVars>
      </dgm:prSet>
      <dgm:spPr/>
    </dgm:pt>
    <dgm:pt modelId="{CB2ACC25-6945-4388-96A3-8ADA0B8816C2}" type="pres">
      <dgm:prSet presAssocID="{362060BA-E8EC-48DD-981C-92B712A17FD7}" presName="desTx" presStyleLbl="revTx" presStyleIdx="1" presStyleCnt="10">
        <dgm:presLayoutVars/>
      </dgm:prSet>
      <dgm:spPr/>
    </dgm:pt>
    <dgm:pt modelId="{0C50C31F-7E8F-40F5-B914-360762A6427B}" type="pres">
      <dgm:prSet presAssocID="{497F8D48-D9E1-4727-88DC-AAA92A970CE4}" presName="sibTrans" presStyleCnt="0"/>
      <dgm:spPr/>
    </dgm:pt>
    <dgm:pt modelId="{3D31AF84-90FE-4E42-B6AC-EFFACD1C0451}" type="pres">
      <dgm:prSet presAssocID="{03B17553-B37D-494F-96E6-6325D6D26B96}" presName="compNode" presStyleCnt="0"/>
      <dgm:spPr/>
    </dgm:pt>
    <dgm:pt modelId="{33E20CDE-7DA0-4CF3-AF87-70D257E594A0}" type="pres">
      <dgm:prSet presAssocID="{03B17553-B37D-494F-96E6-6325D6D26B96}" presName="bgRect" presStyleLbl="bgShp" presStyleIdx="1" presStyleCnt="5"/>
      <dgm:spPr/>
    </dgm:pt>
    <dgm:pt modelId="{1DAA0C0C-7FEB-4A7E-8DCE-A12DDE0ED987}" type="pres">
      <dgm:prSet presAssocID="{03B17553-B37D-494F-96E6-6325D6D26B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83E7376-B395-4AD1-ADD0-BA6C78BE2C45}" type="pres">
      <dgm:prSet presAssocID="{03B17553-B37D-494F-96E6-6325D6D26B96}" presName="spaceRect" presStyleCnt="0"/>
      <dgm:spPr/>
    </dgm:pt>
    <dgm:pt modelId="{AD927D42-0914-443A-9912-4285C32321D2}" type="pres">
      <dgm:prSet presAssocID="{03B17553-B37D-494F-96E6-6325D6D26B96}" presName="parTx" presStyleLbl="revTx" presStyleIdx="2" presStyleCnt="10">
        <dgm:presLayoutVars>
          <dgm:chMax val="0"/>
          <dgm:chPref val="0"/>
        </dgm:presLayoutVars>
      </dgm:prSet>
      <dgm:spPr/>
    </dgm:pt>
    <dgm:pt modelId="{4BF57A05-CCBE-48BC-A979-9F26C1DB7930}" type="pres">
      <dgm:prSet presAssocID="{03B17553-B37D-494F-96E6-6325D6D26B96}" presName="desTx" presStyleLbl="revTx" presStyleIdx="3" presStyleCnt="10">
        <dgm:presLayoutVars/>
      </dgm:prSet>
      <dgm:spPr/>
    </dgm:pt>
    <dgm:pt modelId="{8834B624-5615-4E34-8D5C-FA98271D1879}" type="pres">
      <dgm:prSet presAssocID="{3A5E1596-B7A1-4F3B-8655-CF300A66DC28}" presName="sibTrans" presStyleCnt="0"/>
      <dgm:spPr/>
    </dgm:pt>
    <dgm:pt modelId="{BF230871-1D59-41B9-8CDC-58186B8DF82E}" type="pres">
      <dgm:prSet presAssocID="{860D2103-EA22-4D27-B892-70FC8C3C6AF0}" presName="compNode" presStyleCnt="0"/>
      <dgm:spPr/>
    </dgm:pt>
    <dgm:pt modelId="{5BCA74B3-BCA9-4989-A251-8F71FAF404BC}" type="pres">
      <dgm:prSet presAssocID="{860D2103-EA22-4D27-B892-70FC8C3C6AF0}" presName="bgRect" presStyleLbl="bgShp" presStyleIdx="2" presStyleCnt="5"/>
      <dgm:spPr/>
    </dgm:pt>
    <dgm:pt modelId="{BDE1ACFA-FEDA-4C88-8C95-D5AEB7DB8A4B}" type="pres">
      <dgm:prSet presAssocID="{860D2103-EA22-4D27-B892-70FC8C3C6AF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D2FFA94-8245-470C-A190-5EFEC6CA1D22}" type="pres">
      <dgm:prSet presAssocID="{860D2103-EA22-4D27-B892-70FC8C3C6AF0}" presName="spaceRect" presStyleCnt="0"/>
      <dgm:spPr/>
    </dgm:pt>
    <dgm:pt modelId="{146D712B-470D-417D-BACB-5B878BF9D258}" type="pres">
      <dgm:prSet presAssocID="{860D2103-EA22-4D27-B892-70FC8C3C6AF0}" presName="parTx" presStyleLbl="revTx" presStyleIdx="4" presStyleCnt="10">
        <dgm:presLayoutVars>
          <dgm:chMax val="0"/>
          <dgm:chPref val="0"/>
        </dgm:presLayoutVars>
      </dgm:prSet>
      <dgm:spPr/>
    </dgm:pt>
    <dgm:pt modelId="{48D3C069-91D2-4CB5-A30B-429A8400C33A}" type="pres">
      <dgm:prSet presAssocID="{860D2103-EA22-4D27-B892-70FC8C3C6AF0}" presName="desTx" presStyleLbl="revTx" presStyleIdx="5" presStyleCnt="10">
        <dgm:presLayoutVars/>
      </dgm:prSet>
      <dgm:spPr/>
    </dgm:pt>
    <dgm:pt modelId="{6017EA38-E45F-4EAA-A543-E129F2F2C24B}" type="pres">
      <dgm:prSet presAssocID="{B1D8AB8A-66F6-41BD-B515-7048DC07CE49}" presName="sibTrans" presStyleCnt="0"/>
      <dgm:spPr/>
    </dgm:pt>
    <dgm:pt modelId="{BDC3B81A-A3E7-4AD0-971F-234ED35B6EB7}" type="pres">
      <dgm:prSet presAssocID="{2D36E801-4624-49E3-A414-9293C8113E30}" presName="compNode" presStyleCnt="0"/>
      <dgm:spPr/>
    </dgm:pt>
    <dgm:pt modelId="{64B1AD74-F9A3-4D6D-B90D-3D766AA3AED1}" type="pres">
      <dgm:prSet presAssocID="{2D36E801-4624-49E3-A414-9293C8113E30}" presName="bgRect" presStyleLbl="bgShp" presStyleIdx="3" presStyleCnt="5"/>
      <dgm:spPr/>
    </dgm:pt>
    <dgm:pt modelId="{CA00515D-7469-46C0-83D9-1F1B7AEA8C99}" type="pres">
      <dgm:prSet presAssocID="{2D36E801-4624-49E3-A414-9293C8113E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E9FAAA23-4FE4-4A8B-AEBF-320BD794BBFD}" type="pres">
      <dgm:prSet presAssocID="{2D36E801-4624-49E3-A414-9293C8113E30}" presName="spaceRect" presStyleCnt="0"/>
      <dgm:spPr/>
    </dgm:pt>
    <dgm:pt modelId="{D07BE6F5-AA00-4D64-BF6E-4728D8665CC3}" type="pres">
      <dgm:prSet presAssocID="{2D36E801-4624-49E3-A414-9293C8113E30}" presName="parTx" presStyleLbl="revTx" presStyleIdx="6" presStyleCnt="10">
        <dgm:presLayoutVars>
          <dgm:chMax val="0"/>
          <dgm:chPref val="0"/>
        </dgm:presLayoutVars>
      </dgm:prSet>
      <dgm:spPr/>
    </dgm:pt>
    <dgm:pt modelId="{545C9EC8-92F9-45B9-90B6-7FA48DD0BE18}" type="pres">
      <dgm:prSet presAssocID="{2D36E801-4624-49E3-A414-9293C8113E30}" presName="desTx" presStyleLbl="revTx" presStyleIdx="7" presStyleCnt="10">
        <dgm:presLayoutVars/>
      </dgm:prSet>
      <dgm:spPr/>
    </dgm:pt>
    <dgm:pt modelId="{79E55D9E-F575-4D91-9156-81DF2CF69FF9}" type="pres">
      <dgm:prSet presAssocID="{CA757031-9655-40C7-A8B5-100D68353833}" presName="sibTrans" presStyleCnt="0"/>
      <dgm:spPr/>
    </dgm:pt>
    <dgm:pt modelId="{0FF1CC84-1713-4533-A1BC-D8F07D21F4D7}" type="pres">
      <dgm:prSet presAssocID="{F4D93250-8F65-441C-A7EB-984D59277C53}" presName="compNode" presStyleCnt="0"/>
      <dgm:spPr/>
    </dgm:pt>
    <dgm:pt modelId="{7E96158D-23CC-4FFE-AA63-B86296832B9C}" type="pres">
      <dgm:prSet presAssocID="{F4D93250-8F65-441C-A7EB-984D59277C53}" presName="bgRect" presStyleLbl="bgShp" presStyleIdx="4" presStyleCnt="5"/>
      <dgm:spPr/>
    </dgm:pt>
    <dgm:pt modelId="{FE977851-2041-40B0-B90D-F790C55E90FF}" type="pres">
      <dgm:prSet presAssocID="{F4D93250-8F65-441C-A7EB-984D59277C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30D9B393-CA85-4858-AE20-9354F211C05A}" type="pres">
      <dgm:prSet presAssocID="{F4D93250-8F65-441C-A7EB-984D59277C53}" presName="spaceRect" presStyleCnt="0"/>
      <dgm:spPr/>
    </dgm:pt>
    <dgm:pt modelId="{951D177A-5B01-49DF-B11E-6B6F6CA30032}" type="pres">
      <dgm:prSet presAssocID="{F4D93250-8F65-441C-A7EB-984D59277C53}" presName="parTx" presStyleLbl="revTx" presStyleIdx="8" presStyleCnt="10">
        <dgm:presLayoutVars>
          <dgm:chMax val="0"/>
          <dgm:chPref val="0"/>
        </dgm:presLayoutVars>
      </dgm:prSet>
      <dgm:spPr/>
    </dgm:pt>
    <dgm:pt modelId="{2F1C2A0F-B589-47AA-B51F-D1C7C2C6F3A6}" type="pres">
      <dgm:prSet presAssocID="{F4D93250-8F65-441C-A7EB-984D59277C53}" presName="desTx" presStyleLbl="revTx" presStyleIdx="9" presStyleCnt="10">
        <dgm:presLayoutVars/>
      </dgm:prSet>
      <dgm:spPr/>
    </dgm:pt>
  </dgm:ptLst>
  <dgm:cxnLst>
    <dgm:cxn modelId="{293D4402-3C9C-44DC-8D89-2BE98CCBAB45}" type="presOf" srcId="{F4D93250-8F65-441C-A7EB-984D59277C53}" destId="{951D177A-5B01-49DF-B11E-6B6F6CA30032}" srcOrd="0" destOrd="0" presId="urn:microsoft.com/office/officeart/2018/2/layout/IconVerticalSolidList"/>
    <dgm:cxn modelId="{CE08AD0C-E94B-4B81-8597-81DEA8A46693}" type="presOf" srcId="{3D2EDCFB-5CEF-4DCA-867C-2F12EB0E6823}" destId="{4BF57A05-CCBE-48BC-A979-9F26C1DB7930}" srcOrd="0" destOrd="0" presId="urn:microsoft.com/office/officeart/2018/2/layout/IconVerticalSolidList"/>
    <dgm:cxn modelId="{21125811-75BC-4FAF-8C21-B316D76B5A64}" srcId="{9F05621E-7BA5-4A29-BAFB-17529B583B03}" destId="{860D2103-EA22-4D27-B892-70FC8C3C6AF0}" srcOrd="2" destOrd="0" parTransId="{7DC0151A-ACE0-4F3E-94AA-7E0FB41D2A87}" sibTransId="{B1D8AB8A-66F6-41BD-B515-7048DC07CE49}"/>
    <dgm:cxn modelId="{907E4D19-CF6D-42C9-A13D-D088BDB62EAA}" srcId="{9F05621E-7BA5-4A29-BAFB-17529B583B03}" destId="{03B17553-B37D-494F-96E6-6325D6D26B96}" srcOrd="1" destOrd="0" parTransId="{FFD80B9D-41B4-421C-878B-E6F04F95F457}" sibTransId="{3A5E1596-B7A1-4F3B-8655-CF300A66DC28}"/>
    <dgm:cxn modelId="{64276723-8577-4C5B-A103-007EC58A0885}" type="presOf" srcId="{14EAE708-E25D-4796-96D5-17E657A8D1C6}" destId="{545C9EC8-92F9-45B9-90B6-7FA48DD0BE18}" srcOrd="0" destOrd="0" presId="urn:microsoft.com/office/officeart/2018/2/layout/IconVerticalSolidList"/>
    <dgm:cxn modelId="{B7436C24-770F-4564-B3D3-385CCEB8CDCF}" srcId="{9F05621E-7BA5-4A29-BAFB-17529B583B03}" destId="{2D36E801-4624-49E3-A414-9293C8113E30}" srcOrd="3" destOrd="0" parTransId="{C80F77EB-790E-4EAC-8148-751FED1F510D}" sibTransId="{CA757031-9655-40C7-A8B5-100D68353833}"/>
    <dgm:cxn modelId="{B7AF2431-15F8-4290-85B6-0990A2347A36}" type="presOf" srcId="{2D36E801-4624-49E3-A414-9293C8113E30}" destId="{D07BE6F5-AA00-4D64-BF6E-4728D8665CC3}" srcOrd="0" destOrd="0" presId="urn:microsoft.com/office/officeart/2018/2/layout/IconVerticalSolidList"/>
    <dgm:cxn modelId="{A53BBC34-5B12-4315-8E79-71B63EEF4134}" type="presOf" srcId="{9F05621E-7BA5-4A29-BAFB-17529B583B03}" destId="{FA3C14DD-0DE9-4CF5-B058-EF6CDB7446D2}" srcOrd="0" destOrd="0" presId="urn:microsoft.com/office/officeart/2018/2/layout/IconVerticalSolidList"/>
    <dgm:cxn modelId="{E23CF839-1E43-47FF-AA57-9795239888C6}" srcId="{F4D93250-8F65-441C-A7EB-984D59277C53}" destId="{0E3E567F-4060-4896-AE47-92F24C448FB4}" srcOrd="0" destOrd="0" parTransId="{C2661404-5CDB-4513-BAA2-63A953A6B3A4}" sibTransId="{9B0591C5-09F0-4B35-968A-4677D63752A0}"/>
    <dgm:cxn modelId="{AAC9C75C-D4D0-4785-886A-E157C206EAC6}" srcId="{03B17553-B37D-494F-96E6-6325D6D26B96}" destId="{3D2EDCFB-5CEF-4DCA-867C-2F12EB0E6823}" srcOrd="0" destOrd="0" parTransId="{E7ED60AF-595D-4A17-AE62-E35F98E6CF5D}" sibTransId="{00AAF7BC-55C3-42FD-8AA2-323242CB405A}"/>
    <dgm:cxn modelId="{27D65D5F-3482-4AAB-BE94-8CC28275740F}" type="presOf" srcId="{860D2103-EA22-4D27-B892-70FC8C3C6AF0}" destId="{146D712B-470D-417D-BACB-5B878BF9D258}" srcOrd="0" destOrd="0" presId="urn:microsoft.com/office/officeart/2018/2/layout/IconVerticalSolidList"/>
    <dgm:cxn modelId="{FDB61A68-625B-43B3-890F-223149F9CB86}" type="presOf" srcId="{777903F2-5A6C-406B-A342-66F62A04B02F}" destId="{48D3C069-91D2-4CB5-A30B-429A8400C33A}" srcOrd="0" destOrd="0" presId="urn:microsoft.com/office/officeart/2018/2/layout/IconVerticalSolidList"/>
    <dgm:cxn modelId="{7347B475-3AB8-4938-9231-038832F41A03}" srcId="{9F05621E-7BA5-4A29-BAFB-17529B583B03}" destId="{F4D93250-8F65-441C-A7EB-984D59277C53}" srcOrd="4" destOrd="0" parTransId="{F06E609A-14D0-4013-97CC-846983629CA6}" sibTransId="{E4BEA2EC-0112-4668-BFB5-E742F1EF43B9}"/>
    <dgm:cxn modelId="{A6E44076-49C6-462E-9528-E0D8CAB0B918}" type="presOf" srcId="{362060BA-E8EC-48DD-981C-92B712A17FD7}" destId="{97C2EEE8-905D-46E6-AD9D-51B7FD3B0235}" srcOrd="0" destOrd="0" presId="urn:microsoft.com/office/officeart/2018/2/layout/IconVerticalSolidList"/>
    <dgm:cxn modelId="{9F59889E-39BD-4983-B68E-98C89CD51E16}" type="presOf" srcId="{0E3E567F-4060-4896-AE47-92F24C448FB4}" destId="{2F1C2A0F-B589-47AA-B51F-D1C7C2C6F3A6}" srcOrd="0" destOrd="0" presId="urn:microsoft.com/office/officeart/2018/2/layout/IconVerticalSolidList"/>
    <dgm:cxn modelId="{787EC3A4-577C-4900-9EC6-BF822DCE56D3}" type="presOf" srcId="{52C9876E-CBC5-4ADE-99F7-810AFDBFFB6E}" destId="{CB2ACC25-6945-4388-96A3-8ADA0B8816C2}" srcOrd="0" destOrd="0" presId="urn:microsoft.com/office/officeart/2018/2/layout/IconVerticalSolidList"/>
    <dgm:cxn modelId="{FEBF4FA8-968D-4D3D-9532-B4BAF55F1413}" srcId="{860D2103-EA22-4D27-B892-70FC8C3C6AF0}" destId="{777903F2-5A6C-406B-A342-66F62A04B02F}" srcOrd="0" destOrd="0" parTransId="{86995510-C76E-44A4-A167-FE3B5E9D5EEE}" sibTransId="{AB730711-182B-413E-B0DA-50720214ADCA}"/>
    <dgm:cxn modelId="{83CA92B9-7FA4-4D7C-8C75-CDA02249BF62}" srcId="{2D36E801-4624-49E3-A414-9293C8113E30}" destId="{14EAE708-E25D-4796-96D5-17E657A8D1C6}" srcOrd="0" destOrd="0" parTransId="{37AB0257-BE10-45F3-B041-FE41062951F5}" sibTransId="{A1812D17-5992-469F-896B-1202B7528560}"/>
    <dgm:cxn modelId="{4F2693C2-772F-4B6B-B7E1-C474D481056B}" srcId="{362060BA-E8EC-48DD-981C-92B712A17FD7}" destId="{52C9876E-CBC5-4ADE-99F7-810AFDBFFB6E}" srcOrd="0" destOrd="0" parTransId="{DBBA56A1-EC9A-46DA-BE78-1AC5FE256877}" sibTransId="{00C6FE37-C0F7-4BCB-8890-A35CFF341AFE}"/>
    <dgm:cxn modelId="{1EA875D9-B530-4485-ADE9-EC91D5C115A5}" srcId="{9F05621E-7BA5-4A29-BAFB-17529B583B03}" destId="{362060BA-E8EC-48DD-981C-92B712A17FD7}" srcOrd="0" destOrd="0" parTransId="{57D2F06C-9378-480A-8823-F790E31FC5EE}" sibTransId="{497F8D48-D9E1-4727-88DC-AAA92A970CE4}"/>
    <dgm:cxn modelId="{757664F6-4E61-4837-A044-7601D9EB56D0}" type="presOf" srcId="{03B17553-B37D-494F-96E6-6325D6D26B96}" destId="{AD927D42-0914-443A-9912-4285C32321D2}" srcOrd="0" destOrd="0" presId="urn:microsoft.com/office/officeart/2018/2/layout/IconVerticalSolidList"/>
    <dgm:cxn modelId="{E5C1979D-BD1A-486A-8412-6D4D9D59EF96}" type="presParOf" srcId="{FA3C14DD-0DE9-4CF5-B058-EF6CDB7446D2}" destId="{8D998692-48C2-47F1-B31C-864ABE689685}" srcOrd="0" destOrd="0" presId="urn:microsoft.com/office/officeart/2018/2/layout/IconVerticalSolidList"/>
    <dgm:cxn modelId="{EC8F4593-3EDC-47E7-8B33-FB6CB0341D7A}" type="presParOf" srcId="{8D998692-48C2-47F1-B31C-864ABE689685}" destId="{50FB58D6-FC8E-44C5-B7FA-C265079ABD61}" srcOrd="0" destOrd="0" presId="urn:microsoft.com/office/officeart/2018/2/layout/IconVerticalSolidList"/>
    <dgm:cxn modelId="{A4ED2467-EA39-438D-BAEA-BB80A499B8AD}" type="presParOf" srcId="{8D998692-48C2-47F1-B31C-864ABE689685}" destId="{43B1F0A1-517E-42D3-9009-7819E29D100A}" srcOrd="1" destOrd="0" presId="urn:microsoft.com/office/officeart/2018/2/layout/IconVerticalSolidList"/>
    <dgm:cxn modelId="{89D477CD-2EE7-4533-AE62-2495716E5150}" type="presParOf" srcId="{8D998692-48C2-47F1-B31C-864ABE689685}" destId="{EB516575-FD59-4C09-998B-55871633EBC2}" srcOrd="2" destOrd="0" presId="urn:microsoft.com/office/officeart/2018/2/layout/IconVerticalSolidList"/>
    <dgm:cxn modelId="{DF8FB9A1-944F-41B4-AE50-A7D3CDE135A5}" type="presParOf" srcId="{8D998692-48C2-47F1-B31C-864ABE689685}" destId="{97C2EEE8-905D-46E6-AD9D-51B7FD3B0235}" srcOrd="3" destOrd="0" presId="urn:microsoft.com/office/officeart/2018/2/layout/IconVerticalSolidList"/>
    <dgm:cxn modelId="{3F74550D-4D85-4B4A-8FA0-5E38D976D778}" type="presParOf" srcId="{8D998692-48C2-47F1-B31C-864ABE689685}" destId="{CB2ACC25-6945-4388-96A3-8ADA0B8816C2}" srcOrd="4" destOrd="0" presId="urn:microsoft.com/office/officeart/2018/2/layout/IconVerticalSolidList"/>
    <dgm:cxn modelId="{38FA5594-AFC0-4F86-9016-C66FB4161B7C}" type="presParOf" srcId="{FA3C14DD-0DE9-4CF5-B058-EF6CDB7446D2}" destId="{0C50C31F-7E8F-40F5-B914-360762A6427B}" srcOrd="1" destOrd="0" presId="urn:microsoft.com/office/officeart/2018/2/layout/IconVerticalSolidList"/>
    <dgm:cxn modelId="{6B23DE04-ECC7-4D40-B031-780421206842}" type="presParOf" srcId="{FA3C14DD-0DE9-4CF5-B058-EF6CDB7446D2}" destId="{3D31AF84-90FE-4E42-B6AC-EFFACD1C0451}" srcOrd="2" destOrd="0" presId="urn:microsoft.com/office/officeart/2018/2/layout/IconVerticalSolidList"/>
    <dgm:cxn modelId="{AFAFABB0-45BB-4746-A832-C632317B2B66}" type="presParOf" srcId="{3D31AF84-90FE-4E42-B6AC-EFFACD1C0451}" destId="{33E20CDE-7DA0-4CF3-AF87-70D257E594A0}" srcOrd="0" destOrd="0" presId="urn:microsoft.com/office/officeart/2018/2/layout/IconVerticalSolidList"/>
    <dgm:cxn modelId="{5D54C6D7-1DF0-42B7-BA51-7ADF827796C8}" type="presParOf" srcId="{3D31AF84-90FE-4E42-B6AC-EFFACD1C0451}" destId="{1DAA0C0C-7FEB-4A7E-8DCE-A12DDE0ED987}" srcOrd="1" destOrd="0" presId="urn:microsoft.com/office/officeart/2018/2/layout/IconVerticalSolidList"/>
    <dgm:cxn modelId="{1A51A04C-2210-4FF7-8FD0-BE5E5678F67D}" type="presParOf" srcId="{3D31AF84-90FE-4E42-B6AC-EFFACD1C0451}" destId="{883E7376-B395-4AD1-ADD0-BA6C78BE2C45}" srcOrd="2" destOrd="0" presId="urn:microsoft.com/office/officeart/2018/2/layout/IconVerticalSolidList"/>
    <dgm:cxn modelId="{F3E655E3-17AD-4F9D-B710-2330A9403747}" type="presParOf" srcId="{3D31AF84-90FE-4E42-B6AC-EFFACD1C0451}" destId="{AD927D42-0914-443A-9912-4285C32321D2}" srcOrd="3" destOrd="0" presId="urn:microsoft.com/office/officeart/2018/2/layout/IconVerticalSolidList"/>
    <dgm:cxn modelId="{BB564EFD-C181-4EC8-8211-D16BED1DF3E3}" type="presParOf" srcId="{3D31AF84-90FE-4E42-B6AC-EFFACD1C0451}" destId="{4BF57A05-CCBE-48BC-A979-9F26C1DB7930}" srcOrd="4" destOrd="0" presId="urn:microsoft.com/office/officeart/2018/2/layout/IconVerticalSolidList"/>
    <dgm:cxn modelId="{17FA9348-75EB-4D94-9654-EC78D0D34BFD}" type="presParOf" srcId="{FA3C14DD-0DE9-4CF5-B058-EF6CDB7446D2}" destId="{8834B624-5615-4E34-8D5C-FA98271D1879}" srcOrd="3" destOrd="0" presId="urn:microsoft.com/office/officeart/2018/2/layout/IconVerticalSolidList"/>
    <dgm:cxn modelId="{C0DF3E13-F084-4403-8425-51ED7C69AAFE}" type="presParOf" srcId="{FA3C14DD-0DE9-4CF5-B058-EF6CDB7446D2}" destId="{BF230871-1D59-41B9-8CDC-58186B8DF82E}" srcOrd="4" destOrd="0" presId="urn:microsoft.com/office/officeart/2018/2/layout/IconVerticalSolidList"/>
    <dgm:cxn modelId="{FE67E9A0-C83F-474D-9299-44D7520FC455}" type="presParOf" srcId="{BF230871-1D59-41B9-8CDC-58186B8DF82E}" destId="{5BCA74B3-BCA9-4989-A251-8F71FAF404BC}" srcOrd="0" destOrd="0" presId="urn:microsoft.com/office/officeart/2018/2/layout/IconVerticalSolidList"/>
    <dgm:cxn modelId="{4432A75F-71BB-4E10-A2ED-BD8AF9CCC77B}" type="presParOf" srcId="{BF230871-1D59-41B9-8CDC-58186B8DF82E}" destId="{BDE1ACFA-FEDA-4C88-8C95-D5AEB7DB8A4B}" srcOrd="1" destOrd="0" presId="urn:microsoft.com/office/officeart/2018/2/layout/IconVerticalSolidList"/>
    <dgm:cxn modelId="{7E38E15F-5254-4937-8D69-11418FA6929A}" type="presParOf" srcId="{BF230871-1D59-41B9-8CDC-58186B8DF82E}" destId="{BD2FFA94-8245-470C-A190-5EFEC6CA1D22}" srcOrd="2" destOrd="0" presId="urn:microsoft.com/office/officeart/2018/2/layout/IconVerticalSolidList"/>
    <dgm:cxn modelId="{5CE240EE-EDB4-450F-ACDF-DD898B1ACCDA}" type="presParOf" srcId="{BF230871-1D59-41B9-8CDC-58186B8DF82E}" destId="{146D712B-470D-417D-BACB-5B878BF9D258}" srcOrd="3" destOrd="0" presId="urn:microsoft.com/office/officeart/2018/2/layout/IconVerticalSolidList"/>
    <dgm:cxn modelId="{7ECEE6F6-1676-4714-B929-59F856BF7F71}" type="presParOf" srcId="{BF230871-1D59-41B9-8CDC-58186B8DF82E}" destId="{48D3C069-91D2-4CB5-A30B-429A8400C33A}" srcOrd="4" destOrd="0" presId="urn:microsoft.com/office/officeart/2018/2/layout/IconVerticalSolidList"/>
    <dgm:cxn modelId="{B1ED1E1D-3367-434D-8D85-979B7E63C7F5}" type="presParOf" srcId="{FA3C14DD-0DE9-4CF5-B058-EF6CDB7446D2}" destId="{6017EA38-E45F-4EAA-A543-E129F2F2C24B}" srcOrd="5" destOrd="0" presId="urn:microsoft.com/office/officeart/2018/2/layout/IconVerticalSolidList"/>
    <dgm:cxn modelId="{7A931546-06ED-4926-B950-340AB4524AED}" type="presParOf" srcId="{FA3C14DD-0DE9-4CF5-B058-EF6CDB7446D2}" destId="{BDC3B81A-A3E7-4AD0-971F-234ED35B6EB7}" srcOrd="6" destOrd="0" presId="urn:microsoft.com/office/officeart/2018/2/layout/IconVerticalSolidList"/>
    <dgm:cxn modelId="{37C3A233-C9E6-4D40-9F84-CFA19BA69D66}" type="presParOf" srcId="{BDC3B81A-A3E7-4AD0-971F-234ED35B6EB7}" destId="{64B1AD74-F9A3-4D6D-B90D-3D766AA3AED1}" srcOrd="0" destOrd="0" presId="urn:microsoft.com/office/officeart/2018/2/layout/IconVerticalSolidList"/>
    <dgm:cxn modelId="{5A317272-B158-4108-B4CA-D6E031695406}" type="presParOf" srcId="{BDC3B81A-A3E7-4AD0-971F-234ED35B6EB7}" destId="{CA00515D-7469-46C0-83D9-1F1B7AEA8C99}" srcOrd="1" destOrd="0" presId="urn:microsoft.com/office/officeart/2018/2/layout/IconVerticalSolidList"/>
    <dgm:cxn modelId="{64E3B8D0-1F37-45F6-831B-E0AE465B02D8}" type="presParOf" srcId="{BDC3B81A-A3E7-4AD0-971F-234ED35B6EB7}" destId="{E9FAAA23-4FE4-4A8B-AEBF-320BD794BBFD}" srcOrd="2" destOrd="0" presId="urn:microsoft.com/office/officeart/2018/2/layout/IconVerticalSolidList"/>
    <dgm:cxn modelId="{7425B48C-2040-4315-A892-08A34B524F21}" type="presParOf" srcId="{BDC3B81A-A3E7-4AD0-971F-234ED35B6EB7}" destId="{D07BE6F5-AA00-4D64-BF6E-4728D8665CC3}" srcOrd="3" destOrd="0" presId="urn:microsoft.com/office/officeart/2018/2/layout/IconVerticalSolidList"/>
    <dgm:cxn modelId="{59309C56-3592-4AA9-B571-947E3E5F90C8}" type="presParOf" srcId="{BDC3B81A-A3E7-4AD0-971F-234ED35B6EB7}" destId="{545C9EC8-92F9-45B9-90B6-7FA48DD0BE18}" srcOrd="4" destOrd="0" presId="urn:microsoft.com/office/officeart/2018/2/layout/IconVerticalSolidList"/>
    <dgm:cxn modelId="{6E92C594-E968-4385-ABE3-FEFA92B3AD13}" type="presParOf" srcId="{FA3C14DD-0DE9-4CF5-B058-EF6CDB7446D2}" destId="{79E55D9E-F575-4D91-9156-81DF2CF69FF9}" srcOrd="7" destOrd="0" presId="urn:microsoft.com/office/officeart/2018/2/layout/IconVerticalSolidList"/>
    <dgm:cxn modelId="{E218A1B1-B545-4EBD-8E38-1DCED964A759}" type="presParOf" srcId="{FA3C14DD-0DE9-4CF5-B058-EF6CDB7446D2}" destId="{0FF1CC84-1713-4533-A1BC-D8F07D21F4D7}" srcOrd="8" destOrd="0" presId="urn:microsoft.com/office/officeart/2018/2/layout/IconVerticalSolidList"/>
    <dgm:cxn modelId="{8FEE5416-4D42-4B22-B5CA-92E1604C51F3}" type="presParOf" srcId="{0FF1CC84-1713-4533-A1BC-D8F07D21F4D7}" destId="{7E96158D-23CC-4FFE-AA63-B86296832B9C}" srcOrd="0" destOrd="0" presId="urn:microsoft.com/office/officeart/2018/2/layout/IconVerticalSolidList"/>
    <dgm:cxn modelId="{C081866D-4F08-4F2B-898F-293F6BEE6832}" type="presParOf" srcId="{0FF1CC84-1713-4533-A1BC-D8F07D21F4D7}" destId="{FE977851-2041-40B0-B90D-F790C55E90FF}" srcOrd="1" destOrd="0" presId="urn:microsoft.com/office/officeart/2018/2/layout/IconVerticalSolidList"/>
    <dgm:cxn modelId="{6BEBF618-8B62-4010-A592-EA6798F970C9}" type="presParOf" srcId="{0FF1CC84-1713-4533-A1BC-D8F07D21F4D7}" destId="{30D9B393-CA85-4858-AE20-9354F211C05A}" srcOrd="2" destOrd="0" presId="urn:microsoft.com/office/officeart/2018/2/layout/IconVerticalSolidList"/>
    <dgm:cxn modelId="{47F86EB1-48DC-4D5A-9D6D-666D03745C2A}" type="presParOf" srcId="{0FF1CC84-1713-4533-A1BC-D8F07D21F4D7}" destId="{951D177A-5B01-49DF-B11E-6B6F6CA30032}" srcOrd="3" destOrd="0" presId="urn:microsoft.com/office/officeart/2018/2/layout/IconVerticalSolidList"/>
    <dgm:cxn modelId="{71B61E47-4DA4-4814-B6B7-2F2B16BE61B6}" type="presParOf" srcId="{0FF1CC84-1713-4533-A1BC-D8F07D21F4D7}" destId="{2F1C2A0F-B589-47AA-B51F-D1C7C2C6F3A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821E2-A87A-4792-9C1A-47355D484D8B}"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EF188668-931A-4F5B-B5D2-DC4447602449}">
      <dgm:prSet custT="1"/>
      <dgm:spPr/>
      <dgm:t>
        <a:bodyPr/>
        <a:lstStyle/>
        <a:p>
          <a:pPr>
            <a:lnSpc>
              <a:spcPct val="100000"/>
            </a:lnSpc>
          </a:pPr>
          <a:r>
            <a:rPr lang="en-US" sz="1200" dirty="0"/>
            <a:t>Error: Records object has no attribute …</a:t>
          </a:r>
          <a:r>
            <a:rPr lang="en-US" sz="1000" dirty="0"/>
            <a:t>.</a:t>
          </a:r>
        </a:p>
      </dgm:t>
    </dgm:pt>
    <dgm:pt modelId="{FDB1D05A-EE94-4ED8-B5B3-9ECB6748B054}" type="parTrans" cxnId="{284EC606-B477-4E34-AA45-A0EC1097F911}">
      <dgm:prSet/>
      <dgm:spPr/>
      <dgm:t>
        <a:bodyPr/>
        <a:lstStyle/>
        <a:p>
          <a:endParaRPr lang="en-US"/>
        </a:p>
      </dgm:t>
    </dgm:pt>
    <dgm:pt modelId="{1C42345D-DB0A-4486-8599-C3A287000228}" type="sibTrans" cxnId="{284EC606-B477-4E34-AA45-A0EC1097F911}">
      <dgm:prSet/>
      <dgm:spPr/>
      <dgm:t>
        <a:bodyPr/>
        <a:lstStyle/>
        <a:p>
          <a:endParaRPr lang="en-US"/>
        </a:p>
      </dgm:t>
    </dgm:pt>
    <dgm:pt modelId="{C7961513-5620-45B1-ACA3-17C31B765937}">
      <dgm:prSet custT="1"/>
      <dgm:spPr/>
      <dgm:t>
        <a:bodyPr/>
        <a:lstStyle/>
        <a:p>
          <a:pPr>
            <a:lnSpc>
              <a:spcPct val="100000"/>
            </a:lnSpc>
          </a:pPr>
          <a:r>
            <a:rPr lang="en-US" sz="1200"/>
            <a:t>or</a:t>
          </a:r>
        </a:p>
      </dgm:t>
    </dgm:pt>
    <dgm:pt modelId="{4E02E988-B4F0-4411-AEED-03EC37F15731}" type="parTrans" cxnId="{4CBE2B7B-9EBE-4CE5-A5F6-B39FA30B9447}">
      <dgm:prSet/>
      <dgm:spPr/>
      <dgm:t>
        <a:bodyPr/>
        <a:lstStyle/>
        <a:p>
          <a:endParaRPr lang="en-US"/>
        </a:p>
      </dgm:t>
    </dgm:pt>
    <dgm:pt modelId="{D231336F-70B4-48CD-A85D-75E470C13505}" type="sibTrans" cxnId="{4CBE2B7B-9EBE-4CE5-A5F6-B39FA30B9447}">
      <dgm:prSet/>
      <dgm:spPr/>
      <dgm:t>
        <a:bodyPr/>
        <a:lstStyle/>
        <a:p>
          <a:endParaRPr lang="en-US"/>
        </a:p>
      </dgm:t>
    </dgm:pt>
    <dgm:pt modelId="{9FB08D9F-90E6-4EE2-8EA2-1300CF6FB402}">
      <dgm:prSet custT="1"/>
      <dgm:spPr/>
      <dgm:t>
        <a:bodyPr/>
        <a:lstStyle/>
        <a:p>
          <a:pPr>
            <a:lnSpc>
              <a:spcPct val="100000"/>
            </a:lnSpc>
          </a:pPr>
          <a:r>
            <a:rPr lang="en-US" sz="1200" dirty="0"/>
            <a:t>Error: Policy object has no attribute ….</a:t>
          </a:r>
        </a:p>
      </dgm:t>
    </dgm:pt>
    <dgm:pt modelId="{D0449ED5-2889-4C8F-BC82-EA0796F8C80E}" type="parTrans" cxnId="{22E990C0-9191-4ECD-9283-C4693F0987CA}">
      <dgm:prSet/>
      <dgm:spPr/>
      <dgm:t>
        <a:bodyPr/>
        <a:lstStyle/>
        <a:p>
          <a:endParaRPr lang="en-US"/>
        </a:p>
      </dgm:t>
    </dgm:pt>
    <dgm:pt modelId="{3DBBD1D0-A27B-4897-A25D-55D62D0E2ACB}" type="sibTrans" cxnId="{22E990C0-9191-4ECD-9283-C4693F0987CA}">
      <dgm:prSet/>
      <dgm:spPr/>
      <dgm:t>
        <a:bodyPr/>
        <a:lstStyle/>
        <a:p>
          <a:endParaRPr lang="en-US"/>
        </a:p>
      </dgm:t>
    </dgm:pt>
    <dgm:pt modelId="{A5C4BA6A-FEF7-4129-85A6-EB6DE1B9234F}">
      <dgm:prSet custT="1"/>
      <dgm:spPr/>
      <dgm:t>
        <a:bodyPr/>
        <a:lstStyle/>
        <a:p>
          <a:pPr>
            <a:lnSpc>
              <a:spcPct val="100000"/>
            </a:lnSpc>
          </a:pPr>
          <a:r>
            <a:rPr lang="en-US" sz="1200" dirty="0"/>
            <a:t>Variable used not declared in records or policy json file</a:t>
          </a:r>
        </a:p>
      </dgm:t>
    </dgm:pt>
    <dgm:pt modelId="{F9FCC365-2EB4-453A-A8C8-3DF35E0A6A03}" type="parTrans" cxnId="{01A7C225-8854-4DA6-980F-4D2012334E9C}">
      <dgm:prSet/>
      <dgm:spPr/>
      <dgm:t>
        <a:bodyPr/>
        <a:lstStyle/>
        <a:p>
          <a:endParaRPr lang="en-US"/>
        </a:p>
      </dgm:t>
    </dgm:pt>
    <dgm:pt modelId="{D07EC318-6A49-493D-B436-27B2A3F1CDDC}" type="sibTrans" cxnId="{01A7C225-8854-4DA6-980F-4D2012334E9C}">
      <dgm:prSet/>
      <dgm:spPr/>
      <dgm:t>
        <a:bodyPr/>
        <a:lstStyle/>
        <a:p>
          <a:endParaRPr lang="en-US"/>
        </a:p>
      </dgm:t>
    </dgm:pt>
    <dgm:pt modelId="{1902A59F-A611-48F0-9CD6-CDC1433D1F49}">
      <dgm:prSet custT="1"/>
      <dgm:spPr/>
      <dgm:t>
        <a:bodyPr/>
        <a:lstStyle/>
        <a:p>
          <a:pPr>
            <a:lnSpc>
              <a:spcPct val="100000"/>
            </a:lnSpc>
          </a:pPr>
          <a:r>
            <a:rPr lang="en-US" sz="1200" dirty="0"/>
            <a:t>records.py or policy.py points to the wrong records or policy json file</a:t>
          </a:r>
        </a:p>
      </dgm:t>
    </dgm:pt>
    <dgm:pt modelId="{0DA93B1D-D283-4518-BA78-4441311D2D45}" type="parTrans" cxnId="{FA7A4364-20A2-4023-BF40-AFAF29838C8A}">
      <dgm:prSet/>
      <dgm:spPr/>
      <dgm:t>
        <a:bodyPr/>
        <a:lstStyle/>
        <a:p>
          <a:endParaRPr lang="en-US"/>
        </a:p>
      </dgm:t>
    </dgm:pt>
    <dgm:pt modelId="{79661AD4-238A-4079-B2CA-AC43C3BFA247}" type="sibTrans" cxnId="{FA7A4364-20A2-4023-BF40-AFAF29838C8A}">
      <dgm:prSet/>
      <dgm:spPr/>
      <dgm:t>
        <a:bodyPr/>
        <a:lstStyle/>
        <a:p>
          <a:endParaRPr lang="en-US"/>
        </a:p>
      </dgm:t>
    </dgm:pt>
    <dgm:pt modelId="{2D00F35A-5DF5-49DA-AC2D-5F3570365A19}">
      <dgm:prSet custT="1"/>
      <dgm:spPr/>
      <dgm:t>
        <a:bodyPr/>
        <a:lstStyle/>
        <a:p>
          <a:pPr>
            <a:lnSpc>
              <a:spcPct val="100000"/>
            </a:lnSpc>
          </a:pPr>
          <a:r>
            <a:rPr lang="en-US" sz="1200" dirty="0"/>
            <a:t>Error: function is not defined</a:t>
          </a:r>
        </a:p>
      </dgm:t>
    </dgm:pt>
    <dgm:pt modelId="{261335A9-A244-4F17-B6D6-FECF045A17EE}" type="parTrans" cxnId="{A7C0C10A-8044-42D3-B63A-5759647F4E3F}">
      <dgm:prSet/>
      <dgm:spPr/>
      <dgm:t>
        <a:bodyPr/>
        <a:lstStyle/>
        <a:p>
          <a:endParaRPr lang="en-US"/>
        </a:p>
      </dgm:t>
    </dgm:pt>
    <dgm:pt modelId="{30C929DE-3AB8-4462-A8B3-8C6932325D0A}" type="sibTrans" cxnId="{A7C0C10A-8044-42D3-B63A-5759647F4E3F}">
      <dgm:prSet/>
      <dgm:spPr/>
      <dgm:t>
        <a:bodyPr/>
        <a:lstStyle/>
        <a:p>
          <a:endParaRPr lang="en-US"/>
        </a:p>
      </dgm:t>
    </dgm:pt>
    <dgm:pt modelId="{FAA143A3-3DFC-4AE8-96C9-8CB8000A54AE}">
      <dgm:prSet custT="1"/>
      <dgm:spPr/>
      <dgm:t>
        <a:bodyPr/>
        <a:lstStyle/>
        <a:p>
          <a:pPr>
            <a:lnSpc>
              <a:spcPct val="100000"/>
            </a:lnSpc>
          </a:pPr>
          <a:r>
            <a:rPr lang="en-US" sz="1200" dirty="0"/>
            <a:t>function created in functions.py is not imported at top in the calculator.py file</a:t>
          </a:r>
        </a:p>
      </dgm:t>
    </dgm:pt>
    <dgm:pt modelId="{0A28E17F-90AD-4551-897F-9C5985D8840B}" type="parTrans" cxnId="{D968A480-0F09-435E-98F3-EB3AEEAE0712}">
      <dgm:prSet/>
      <dgm:spPr/>
      <dgm:t>
        <a:bodyPr/>
        <a:lstStyle/>
        <a:p>
          <a:endParaRPr lang="en-US"/>
        </a:p>
      </dgm:t>
    </dgm:pt>
    <dgm:pt modelId="{80D6AC89-86D4-4125-A318-AFCF96C717AE}" type="sibTrans" cxnId="{D968A480-0F09-435E-98F3-EB3AEEAE0712}">
      <dgm:prSet/>
      <dgm:spPr/>
      <dgm:t>
        <a:bodyPr/>
        <a:lstStyle/>
        <a:p>
          <a:endParaRPr lang="en-US"/>
        </a:p>
      </dgm:t>
    </dgm:pt>
    <dgm:pt modelId="{F83B7D0F-2411-45BF-B8A2-17355E01E72E}">
      <dgm:prSet custT="1"/>
      <dgm:spPr/>
      <dgm:t>
        <a:bodyPr/>
        <a:lstStyle/>
        <a:p>
          <a:pPr>
            <a:lnSpc>
              <a:spcPct val="100000"/>
            </a:lnSpc>
          </a:pPr>
          <a:r>
            <a:rPr lang="en-US" sz="1200" dirty="0"/>
            <a:t>Error: No change in the tax totals even after creating new function</a:t>
          </a:r>
        </a:p>
      </dgm:t>
    </dgm:pt>
    <dgm:pt modelId="{31885BB0-CC5C-4CD3-822D-33B0073CC4FE}" type="parTrans" cxnId="{35B7A0C0-6800-42FB-BF04-D83E28F0CD0A}">
      <dgm:prSet/>
      <dgm:spPr/>
      <dgm:t>
        <a:bodyPr/>
        <a:lstStyle/>
        <a:p>
          <a:endParaRPr lang="en-US"/>
        </a:p>
      </dgm:t>
    </dgm:pt>
    <dgm:pt modelId="{E28963CC-7517-44C0-BAFE-590EBF6C0DF8}" type="sibTrans" cxnId="{35B7A0C0-6800-42FB-BF04-D83E28F0CD0A}">
      <dgm:prSet/>
      <dgm:spPr/>
      <dgm:t>
        <a:bodyPr/>
        <a:lstStyle/>
        <a:p>
          <a:endParaRPr lang="en-US"/>
        </a:p>
      </dgm:t>
    </dgm:pt>
    <dgm:pt modelId="{1E7E45C2-2BAC-4758-8741-A818C711964C}">
      <dgm:prSet custT="1"/>
      <dgm:spPr/>
      <dgm:t>
        <a:bodyPr/>
        <a:lstStyle/>
        <a:p>
          <a:pPr>
            <a:lnSpc>
              <a:spcPct val="100000"/>
            </a:lnSpc>
          </a:pPr>
          <a:r>
            <a:rPr lang="en-US" sz="1200" dirty="0"/>
            <a:t>new function is not being called in calculator.py</a:t>
          </a:r>
        </a:p>
      </dgm:t>
    </dgm:pt>
    <dgm:pt modelId="{4ACAF095-448A-4656-8CC8-BD7FC490F340}" type="parTrans" cxnId="{CD13322E-3232-4E33-BA03-F5462CB0A8C7}">
      <dgm:prSet/>
      <dgm:spPr/>
      <dgm:t>
        <a:bodyPr/>
        <a:lstStyle/>
        <a:p>
          <a:endParaRPr lang="en-US"/>
        </a:p>
      </dgm:t>
    </dgm:pt>
    <dgm:pt modelId="{8C4BFAB9-C199-41F5-93FF-700FB8A4D1B9}" type="sibTrans" cxnId="{CD13322E-3232-4E33-BA03-F5462CB0A8C7}">
      <dgm:prSet/>
      <dgm:spPr/>
      <dgm:t>
        <a:bodyPr/>
        <a:lstStyle/>
        <a:p>
          <a:endParaRPr lang="en-US"/>
        </a:p>
      </dgm:t>
    </dgm:pt>
    <dgm:pt modelId="{7D23F538-7D91-405A-B283-B55F440BA07B}" type="pres">
      <dgm:prSet presAssocID="{890821E2-A87A-4792-9C1A-47355D484D8B}" presName="diagram" presStyleCnt="0">
        <dgm:presLayoutVars>
          <dgm:chPref val="1"/>
          <dgm:dir/>
          <dgm:animOne val="branch"/>
          <dgm:animLvl val="lvl"/>
          <dgm:resizeHandles/>
        </dgm:presLayoutVars>
      </dgm:prSet>
      <dgm:spPr/>
    </dgm:pt>
    <dgm:pt modelId="{DD7D94CD-DDAC-4EB5-8998-9AA02C8F69F5}" type="pres">
      <dgm:prSet presAssocID="{EF188668-931A-4F5B-B5D2-DC4447602449}" presName="root" presStyleCnt="0"/>
      <dgm:spPr/>
    </dgm:pt>
    <dgm:pt modelId="{C777B5DB-8A4D-4C19-9748-44422EF00BCB}" type="pres">
      <dgm:prSet presAssocID="{EF188668-931A-4F5B-B5D2-DC4447602449}" presName="rootComposite" presStyleCnt="0"/>
      <dgm:spPr/>
    </dgm:pt>
    <dgm:pt modelId="{35E3FAA9-35EA-421F-8CF6-71404CC35F1A}" type="pres">
      <dgm:prSet presAssocID="{EF188668-931A-4F5B-B5D2-DC4447602449}" presName="rootText" presStyleLbl="node1" presStyleIdx="0" presStyleCnt="5" custLinFactNeighborX="24315" custLinFactNeighborY="-3185"/>
      <dgm:spPr/>
    </dgm:pt>
    <dgm:pt modelId="{B03D71DE-D450-41C1-9229-98D2268EBE11}" type="pres">
      <dgm:prSet presAssocID="{EF188668-931A-4F5B-B5D2-DC4447602449}" presName="rootConnector" presStyleLbl="node1" presStyleIdx="0" presStyleCnt="5"/>
      <dgm:spPr/>
    </dgm:pt>
    <dgm:pt modelId="{6DD7AE2B-718E-4FCC-BBCB-3F1F706EAD4A}" type="pres">
      <dgm:prSet presAssocID="{EF188668-931A-4F5B-B5D2-DC4447602449}" presName="childShape" presStyleCnt="0"/>
      <dgm:spPr/>
    </dgm:pt>
    <dgm:pt modelId="{6738F822-2EEB-47A0-9400-D70BACED3F4D}" type="pres">
      <dgm:prSet presAssocID="{C7961513-5620-45B1-ACA3-17C31B765937}" presName="root" presStyleCnt="0"/>
      <dgm:spPr/>
    </dgm:pt>
    <dgm:pt modelId="{9D03231E-8494-4D05-973E-BD1F1939721B}" type="pres">
      <dgm:prSet presAssocID="{C7961513-5620-45B1-ACA3-17C31B765937}" presName="rootComposite" presStyleCnt="0"/>
      <dgm:spPr/>
    </dgm:pt>
    <dgm:pt modelId="{FA96969A-B1E0-4838-B216-AA448E6AE92C}" type="pres">
      <dgm:prSet presAssocID="{C7961513-5620-45B1-ACA3-17C31B765937}" presName="rootText" presStyleLbl="node1" presStyleIdx="1" presStyleCnt="5" custLinFactNeighborX="11146"/>
      <dgm:spPr/>
    </dgm:pt>
    <dgm:pt modelId="{7E937434-8B96-48F2-BDEB-1EB0B69EE043}" type="pres">
      <dgm:prSet presAssocID="{C7961513-5620-45B1-ACA3-17C31B765937}" presName="rootConnector" presStyleLbl="node1" presStyleIdx="1" presStyleCnt="5"/>
      <dgm:spPr/>
    </dgm:pt>
    <dgm:pt modelId="{98FBFF0D-7112-45D8-A5D9-64B1EE1B0F42}" type="pres">
      <dgm:prSet presAssocID="{C7961513-5620-45B1-ACA3-17C31B765937}" presName="childShape" presStyleCnt="0"/>
      <dgm:spPr/>
    </dgm:pt>
    <dgm:pt modelId="{15296AFF-5EB5-4573-A981-AC160F165E47}" type="pres">
      <dgm:prSet presAssocID="{9FB08D9F-90E6-4EE2-8EA2-1300CF6FB402}" presName="root" presStyleCnt="0"/>
      <dgm:spPr/>
    </dgm:pt>
    <dgm:pt modelId="{16C30CE1-1CD9-4C6C-A8DE-C226EDEDCF0A}" type="pres">
      <dgm:prSet presAssocID="{9FB08D9F-90E6-4EE2-8EA2-1300CF6FB402}" presName="rootComposite" presStyleCnt="0"/>
      <dgm:spPr/>
    </dgm:pt>
    <dgm:pt modelId="{EFF08784-9067-4B75-803B-99809DB41BD7}" type="pres">
      <dgm:prSet presAssocID="{9FB08D9F-90E6-4EE2-8EA2-1300CF6FB402}" presName="rootText" presStyleLbl="node1" presStyleIdx="2" presStyleCnt="5" custScaleX="117641"/>
      <dgm:spPr/>
    </dgm:pt>
    <dgm:pt modelId="{399E5D99-0D58-41F3-A879-917970668531}" type="pres">
      <dgm:prSet presAssocID="{9FB08D9F-90E6-4EE2-8EA2-1300CF6FB402}" presName="rootConnector" presStyleLbl="node1" presStyleIdx="2" presStyleCnt="5"/>
      <dgm:spPr/>
    </dgm:pt>
    <dgm:pt modelId="{0F0E3F70-855B-4B61-B8BB-A719561D8124}" type="pres">
      <dgm:prSet presAssocID="{9FB08D9F-90E6-4EE2-8EA2-1300CF6FB402}" presName="childShape" presStyleCnt="0"/>
      <dgm:spPr/>
    </dgm:pt>
    <dgm:pt modelId="{3FB05164-CF39-4CDA-A3F5-562596AA4EE1}" type="pres">
      <dgm:prSet presAssocID="{F9FCC365-2EB4-453A-A8C8-3DF35E0A6A03}" presName="Name13" presStyleLbl="parChTrans1D2" presStyleIdx="0" presStyleCnt="4"/>
      <dgm:spPr/>
    </dgm:pt>
    <dgm:pt modelId="{DF5573D5-327F-47B2-9D46-BA02B9EAE0FA}" type="pres">
      <dgm:prSet presAssocID="{A5C4BA6A-FEF7-4129-85A6-EB6DE1B9234F}" presName="childText" presStyleLbl="bgAcc1" presStyleIdx="0" presStyleCnt="4" custScaleY="201905">
        <dgm:presLayoutVars>
          <dgm:bulletEnabled val="1"/>
        </dgm:presLayoutVars>
      </dgm:prSet>
      <dgm:spPr/>
    </dgm:pt>
    <dgm:pt modelId="{DB8DBF7C-0A3A-4086-9996-FD9B65A7C559}" type="pres">
      <dgm:prSet presAssocID="{0DA93B1D-D283-4518-BA78-4441311D2D45}" presName="Name13" presStyleLbl="parChTrans1D2" presStyleIdx="1" presStyleCnt="4"/>
      <dgm:spPr/>
    </dgm:pt>
    <dgm:pt modelId="{5AF28404-E617-458E-863B-D844E105695B}" type="pres">
      <dgm:prSet presAssocID="{1902A59F-A611-48F0-9CD6-CDC1433D1F49}" presName="childText" presStyleLbl="bgAcc1" presStyleIdx="1" presStyleCnt="4" custScaleY="226480">
        <dgm:presLayoutVars>
          <dgm:bulletEnabled val="1"/>
        </dgm:presLayoutVars>
      </dgm:prSet>
      <dgm:spPr/>
    </dgm:pt>
    <dgm:pt modelId="{7CB93138-55BB-46D8-8E26-8EDC6420B53F}" type="pres">
      <dgm:prSet presAssocID="{2D00F35A-5DF5-49DA-AC2D-5F3570365A19}" presName="root" presStyleCnt="0"/>
      <dgm:spPr/>
    </dgm:pt>
    <dgm:pt modelId="{96831357-E118-4B94-AF0B-FCFF99A1D3D0}" type="pres">
      <dgm:prSet presAssocID="{2D00F35A-5DF5-49DA-AC2D-5F3570365A19}" presName="rootComposite" presStyleCnt="0"/>
      <dgm:spPr/>
    </dgm:pt>
    <dgm:pt modelId="{9ED52942-BB07-467F-9FD5-BCEDD6556269}" type="pres">
      <dgm:prSet presAssocID="{2D00F35A-5DF5-49DA-AC2D-5F3570365A19}" presName="rootText" presStyleLbl="node1" presStyleIdx="3" presStyleCnt="5"/>
      <dgm:spPr/>
    </dgm:pt>
    <dgm:pt modelId="{1C99149E-B1DF-4531-8261-2DCDE415011A}" type="pres">
      <dgm:prSet presAssocID="{2D00F35A-5DF5-49DA-AC2D-5F3570365A19}" presName="rootConnector" presStyleLbl="node1" presStyleIdx="3" presStyleCnt="5"/>
      <dgm:spPr/>
    </dgm:pt>
    <dgm:pt modelId="{7254A5DD-1237-4093-8AFD-BCE707D4EBA2}" type="pres">
      <dgm:prSet presAssocID="{2D00F35A-5DF5-49DA-AC2D-5F3570365A19}" presName="childShape" presStyleCnt="0"/>
      <dgm:spPr/>
    </dgm:pt>
    <dgm:pt modelId="{A0F45652-CC40-403A-B59C-18394941C837}" type="pres">
      <dgm:prSet presAssocID="{0A28E17F-90AD-4551-897F-9C5985D8840B}" presName="Name13" presStyleLbl="parChTrans1D2" presStyleIdx="2" presStyleCnt="4"/>
      <dgm:spPr/>
    </dgm:pt>
    <dgm:pt modelId="{7833D35F-714C-44F0-8927-B41E75799BE4}" type="pres">
      <dgm:prSet presAssocID="{FAA143A3-3DFC-4AE8-96C9-8CB8000A54AE}" presName="childText" presStyleLbl="bgAcc1" presStyleIdx="2" presStyleCnt="4" custScaleY="284703">
        <dgm:presLayoutVars>
          <dgm:bulletEnabled val="1"/>
        </dgm:presLayoutVars>
      </dgm:prSet>
      <dgm:spPr/>
    </dgm:pt>
    <dgm:pt modelId="{45C08C20-4A88-45C5-AF59-A8E7A736C075}" type="pres">
      <dgm:prSet presAssocID="{F83B7D0F-2411-45BF-B8A2-17355E01E72E}" presName="root" presStyleCnt="0"/>
      <dgm:spPr/>
    </dgm:pt>
    <dgm:pt modelId="{0CEB3786-A9B9-4916-9469-7E867788F711}" type="pres">
      <dgm:prSet presAssocID="{F83B7D0F-2411-45BF-B8A2-17355E01E72E}" presName="rootComposite" presStyleCnt="0"/>
      <dgm:spPr/>
    </dgm:pt>
    <dgm:pt modelId="{D72D4FDC-C035-4B83-A7B8-BD08E16A653B}" type="pres">
      <dgm:prSet presAssocID="{F83B7D0F-2411-45BF-B8A2-17355E01E72E}" presName="rootText" presStyleLbl="node1" presStyleIdx="4" presStyleCnt="5" custScaleY="142621" custLinFactNeighborX="-14401" custLinFactNeighborY="1593"/>
      <dgm:spPr/>
    </dgm:pt>
    <dgm:pt modelId="{3C326B43-1568-4943-9038-5C2C1E02CD30}" type="pres">
      <dgm:prSet presAssocID="{F83B7D0F-2411-45BF-B8A2-17355E01E72E}" presName="rootConnector" presStyleLbl="node1" presStyleIdx="4" presStyleCnt="5"/>
      <dgm:spPr/>
    </dgm:pt>
    <dgm:pt modelId="{81850179-432B-4E09-8EEB-84CF093CDED7}" type="pres">
      <dgm:prSet presAssocID="{F83B7D0F-2411-45BF-B8A2-17355E01E72E}" presName="childShape" presStyleCnt="0"/>
      <dgm:spPr/>
    </dgm:pt>
    <dgm:pt modelId="{62D8ADF9-CF60-4573-A688-2AE39DD2E1BE}" type="pres">
      <dgm:prSet presAssocID="{4ACAF095-448A-4656-8CC8-BD7FC490F340}" presName="Name13" presStyleLbl="parChTrans1D2" presStyleIdx="3" presStyleCnt="4"/>
      <dgm:spPr/>
    </dgm:pt>
    <dgm:pt modelId="{0AADE333-CEA3-43DD-847F-292B5799792F}" type="pres">
      <dgm:prSet presAssocID="{1E7E45C2-2BAC-4758-8741-A818C711964C}" presName="childText" presStyleLbl="bgAcc1" presStyleIdx="3" presStyleCnt="4" custScaleX="78480" custScaleY="230842">
        <dgm:presLayoutVars>
          <dgm:bulletEnabled val="1"/>
        </dgm:presLayoutVars>
      </dgm:prSet>
      <dgm:spPr/>
    </dgm:pt>
  </dgm:ptLst>
  <dgm:cxnLst>
    <dgm:cxn modelId="{284EC606-B477-4E34-AA45-A0EC1097F911}" srcId="{890821E2-A87A-4792-9C1A-47355D484D8B}" destId="{EF188668-931A-4F5B-B5D2-DC4447602449}" srcOrd="0" destOrd="0" parTransId="{FDB1D05A-EE94-4ED8-B5B3-9ECB6748B054}" sibTransId="{1C42345D-DB0A-4486-8599-C3A287000228}"/>
    <dgm:cxn modelId="{270F520A-14A0-467D-8FB1-342522AADD5A}" type="presOf" srcId="{890821E2-A87A-4792-9C1A-47355D484D8B}" destId="{7D23F538-7D91-405A-B283-B55F440BA07B}" srcOrd="0" destOrd="0" presId="urn:microsoft.com/office/officeart/2005/8/layout/hierarchy3"/>
    <dgm:cxn modelId="{A7C0C10A-8044-42D3-B63A-5759647F4E3F}" srcId="{890821E2-A87A-4792-9C1A-47355D484D8B}" destId="{2D00F35A-5DF5-49DA-AC2D-5F3570365A19}" srcOrd="3" destOrd="0" parTransId="{261335A9-A244-4F17-B6D6-FECF045A17EE}" sibTransId="{30C929DE-3AB8-4462-A8B3-8C6932325D0A}"/>
    <dgm:cxn modelId="{38C8E51C-698E-48C3-A804-5EACD582AE20}" type="presOf" srcId="{A5C4BA6A-FEF7-4129-85A6-EB6DE1B9234F}" destId="{DF5573D5-327F-47B2-9D46-BA02B9EAE0FA}" srcOrd="0" destOrd="0" presId="urn:microsoft.com/office/officeart/2005/8/layout/hierarchy3"/>
    <dgm:cxn modelId="{A5E7281E-08DF-440E-B72A-97F6AA6DA989}" type="presOf" srcId="{1E7E45C2-2BAC-4758-8741-A818C711964C}" destId="{0AADE333-CEA3-43DD-847F-292B5799792F}" srcOrd="0" destOrd="0" presId="urn:microsoft.com/office/officeart/2005/8/layout/hierarchy3"/>
    <dgm:cxn modelId="{B3FAF221-BA59-4578-B943-05EABE015194}" type="presOf" srcId="{9FB08D9F-90E6-4EE2-8EA2-1300CF6FB402}" destId="{EFF08784-9067-4B75-803B-99809DB41BD7}" srcOrd="0" destOrd="0" presId="urn:microsoft.com/office/officeart/2005/8/layout/hierarchy3"/>
    <dgm:cxn modelId="{01A7C225-8854-4DA6-980F-4D2012334E9C}" srcId="{9FB08D9F-90E6-4EE2-8EA2-1300CF6FB402}" destId="{A5C4BA6A-FEF7-4129-85A6-EB6DE1B9234F}" srcOrd="0" destOrd="0" parTransId="{F9FCC365-2EB4-453A-A8C8-3DF35E0A6A03}" sibTransId="{D07EC318-6A49-493D-B436-27B2A3F1CDDC}"/>
    <dgm:cxn modelId="{CD13322E-3232-4E33-BA03-F5462CB0A8C7}" srcId="{F83B7D0F-2411-45BF-B8A2-17355E01E72E}" destId="{1E7E45C2-2BAC-4758-8741-A818C711964C}" srcOrd="0" destOrd="0" parTransId="{4ACAF095-448A-4656-8CC8-BD7FC490F340}" sibTransId="{8C4BFAB9-C199-41F5-93FF-700FB8A4D1B9}"/>
    <dgm:cxn modelId="{87826137-484E-4A6F-BABE-FCE181C7F9D3}" type="presOf" srcId="{FAA143A3-3DFC-4AE8-96C9-8CB8000A54AE}" destId="{7833D35F-714C-44F0-8927-B41E75799BE4}" srcOrd="0" destOrd="0" presId="urn:microsoft.com/office/officeart/2005/8/layout/hierarchy3"/>
    <dgm:cxn modelId="{FA7A4364-20A2-4023-BF40-AFAF29838C8A}" srcId="{9FB08D9F-90E6-4EE2-8EA2-1300CF6FB402}" destId="{1902A59F-A611-48F0-9CD6-CDC1433D1F49}" srcOrd="1" destOrd="0" parTransId="{0DA93B1D-D283-4518-BA78-4441311D2D45}" sibTransId="{79661AD4-238A-4079-B2CA-AC43C3BFA247}"/>
    <dgm:cxn modelId="{AF86C24B-BB81-46A5-B7A7-5F551425D5EB}" type="presOf" srcId="{4ACAF095-448A-4656-8CC8-BD7FC490F340}" destId="{62D8ADF9-CF60-4573-A688-2AE39DD2E1BE}" srcOrd="0" destOrd="0" presId="urn:microsoft.com/office/officeart/2005/8/layout/hierarchy3"/>
    <dgm:cxn modelId="{F30B7874-C378-44B4-83A5-49E9B36ADB5F}" type="presOf" srcId="{C7961513-5620-45B1-ACA3-17C31B765937}" destId="{7E937434-8B96-48F2-BDEB-1EB0B69EE043}" srcOrd="1" destOrd="0" presId="urn:microsoft.com/office/officeart/2005/8/layout/hierarchy3"/>
    <dgm:cxn modelId="{A0578055-323E-42FB-B653-CA7F55732B15}" type="presOf" srcId="{1902A59F-A611-48F0-9CD6-CDC1433D1F49}" destId="{5AF28404-E617-458E-863B-D844E105695B}" srcOrd="0" destOrd="0" presId="urn:microsoft.com/office/officeart/2005/8/layout/hierarchy3"/>
    <dgm:cxn modelId="{7CD8545A-30C0-4884-B6DF-A9822C78E50F}" type="presOf" srcId="{EF188668-931A-4F5B-B5D2-DC4447602449}" destId="{B03D71DE-D450-41C1-9229-98D2268EBE11}" srcOrd="1" destOrd="0" presId="urn:microsoft.com/office/officeart/2005/8/layout/hierarchy3"/>
    <dgm:cxn modelId="{4CBE2B7B-9EBE-4CE5-A5F6-B39FA30B9447}" srcId="{890821E2-A87A-4792-9C1A-47355D484D8B}" destId="{C7961513-5620-45B1-ACA3-17C31B765937}" srcOrd="1" destOrd="0" parTransId="{4E02E988-B4F0-4411-AEED-03EC37F15731}" sibTransId="{D231336F-70B4-48CD-A85D-75E470C13505}"/>
    <dgm:cxn modelId="{D968A480-0F09-435E-98F3-EB3AEEAE0712}" srcId="{2D00F35A-5DF5-49DA-AC2D-5F3570365A19}" destId="{FAA143A3-3DFC-4AE8-96C9-8CB8000A54AE}" srcOrd="0" destOrd="0" parTransId="{0A28E17F-90AD-4551-897F-9C5985D8840B}" sibTransId="{80D6AC89-86D4-4125-A318-AFCF96C717AE}"/>
    <dgm:cxn modelId="{2834AB88-1AD6-4E48-98F5-EC968A5073C1}" type="presOf" srcId="{F83B7D0F-2411-45BF-B8A2-17355E01E72E}" destId="{D72D4FDC-C035-4B83-A7B8-BD08E16A653B}" srcOrd="0" destOrd="0" presId="urn:microsoft.com/office/officeart/2005/8/layout/hierarchy3"/>
    <dgm:cxn modelId="{5CAB2CA2-3DA8-4285-A408-6345852439AE}" type="presOf" srcId="{9FB08D9F-90E6-4EE2-8EA2-1300CF6FB402}" destId="{399E5D99-0D58-41F3-A879-917970668531}" srcOrd="1" destOrd="0" presId="urn:microsoft.com/office/officeart/2005/8/layout/hierarchy3"/>
    <dgm:cxn modelId="{7669BEA7-8FF0-483C-AC9C-A804ED8EC946}" type="presOf" srcId="{2D00F35A-5DF5-49DA-AC2D-5F3570365A19}" destId="{9ED52942-BB07-467F-9FD5-BCEDD6556269}" srcOrd="0" destOrd="0" presId="urn:microsoft.com/office/officeart/2005/8/layout/hierarchy3"/>
    <dgm:cxn modelId="{6F522BB3-503E-4FD3-AEB2-8493E2D215BC}" type="presOf" srcId="{0DA93B1D-D283-4518-BA78-4441311D2D45}" destId="{DB8DBF7C-0A3A-4086-9996-FD9B65A7C559}" srcOrd="0" destOrd="0" presId="urn:microsoft.com/office/officeart/2005/8/layout/hierarchy3"/>
    <dgm:cxn modelId="{817754B8-83A1-4964-9FD2-67A414F454DA}" type="presOf" srcId="{EF188668-931A-4F5B-B5D2-DC4447602449}" destId="{35E3FAA9-35EA-421F-8CF6-71404CC35F1A}" srcOrd="0" destOrd="0" presId="urn:microsoft.com/office/officeart/2005/8/layout/hierarchy3"/>
    <dgm:cxn modelId="{99D5BABB-CC87-4E24-B6F2-FAC47D7095C2}" type="presOf" srcId="{C7961513-5620-45B1-ACA3-17C31B765937}" destId="{FA96969A-B1E0-4838-B216-AA448E6AE92C}" srcOrd="0" destOrd="0" presId="urn:microsoft.com/office/officeart/2005/8/layout/hierarchy3"/>
    <dgm:cxn modelId="{159D86BF-07EF-4DF9-97FE-4C1C7B2FCC94}" type="presOf" srcId="{0A28E17F-90AD-4551-897F-9C5985D8840B}" destId="{A0F45652-CC40-403A-B59C-18394941C837}" srcOrd="0" destOrd="0" presId="urn:microsoft.com/office/officeart/2005/8/layout/hierarchy3"/>
    <dgm:cxn modelId="{22E990C0-9191-4ECD-9283-C4693F0987CA}" srcId="{890821E2-A87A-4792-9C1A-47355D484D8B}" destId="{9FB08D9F-90E6-4EE2-8EA2-1300CF6FB402}" srcOrd="2" destOrd="0" parTransId="{D0449ED5-2889-4C8F-BC82-EA0796F8C80E}" sibTransId="{3DBBD1D0-A27B-4897-A25D-55D62D0E2ACB}"/>
    <dgm:cxn modelId="{35B7A0C0-6800-42FB-BF04-D83E28F0CD0A}" srcId="{890821E2-A87A-4792-9C1A-47355D484D8B}" destId="{F83B7D0F-2411-45BF-B8A2-17355E01E72E}" srcOrd="4" destOrd="0" parTransId="{31885BB0-CC5C-4CD3-822D-33B0073CC4FE}" sibTransId="{E28963CC-7517-44C0-BAFE-590EBF6C0DF8}"/>
    <dgm:cxn modelId="{4CEBFDD9-F76C-4F3E-A22F-8A281F233344}" type="presOf" srcId="{F9FCC365-2EB4-453A-A8C8-3DF35E0A6A03}" destId="{3FB05164-CF39-4CDA-A3F5-562596AA4EE1}" srcOrd="0" destOrd="0" presId="urn:microsoft.com/office/officeart/2005/8/layout/hierarchy3"/>
    <dgm:cxn modelId="{DDBFAFEA-E1A5-4F0E-A382-B60364FACE07}" type="presOf" srcId="{2D00F35A-5DF5-49DA-AC2D-5F3570365A19}" destId="{1C99149E-B1DF-4531-8261-2DCDE415011A}" srcOrd="1" destOrd="0" presId="urn:microsoft.com/office/officeart/2005/8/layout/hierarchy3"/>
    <dgm:cxn modelId="{EED04FFC-1D73-471E-B94F-36E220D93E95}" type="presOf" srcId="{F83B7D0F-2411-45BF-B8A2-17355E01E72E}" destId="{3C326B43-1568-4943-9038-5C2C1E02CD30}" srcOrd="1" destOrd="0" presId="urn:microsoft.com/office/officeart/2005/8/layout/hierarchy3"/>
    <dgm:cxn modelId="{C0178DCD-9BBF-495C-9C4D-99DEDE2B7F72}" type="presParOf" srcId="{7D23F538-7D91-405A-B283-B55F440BA07B}" destId="{DD7D94CD-DDAC-4EB5-8998-9AA02C8F69F5}" srcOrd="0" destOrd="0" presId="urn:microsoft.com/office/officeart/2005/8/layout/hierarchy3"/>
    <dgm:cxn modelId="{2D0C06E7-27DC-4558-9D21-22BE6439C352}" type="presParOf" srcId="{DD7D94CD-DDAC-4EB5-8998-9AA02C8F69F5}" destId="{C777B5DB-8A4D-4C19-9748-44422EF00BCB}" srcOrd="0" destOrd="0" presId="urn:microsoft.com/office/officeart/2005/8/layout/hierarchy3"/>
    <dgm:cxn modelId="{EC0F3A48-F634-494A-A87C-0BCC6368EA44}" type="presParOf" srcId="{C777B5DB-8A4D-4C19-9748-44422EF00BCB}" destId="{35E3FAA9-35EA-421F-8CF6-71404CC35F1A}" srcOrd="0" destOrd="0" presId="urn:microsoft.com/office/officeart/2005/8/layout/hierarchy3"/>
    <dgm:cxn modelId="{1AEBD980-0167-4D2B-8FA8-CFDE788097B7}" type="presParOf" srcId="{C777B5DB-8A4D-4C19-9748-44422EF00BCB}" destId="{B03D71DE-D450-41C1-9229-98D2268EBE11}" srcOrd="1" destOrd="0" presId="urn:microsoft.com/office/officeart/2005/8/layout/hierarchy3"/>
    <dgm:cxn modelId="{C438BC80-7C52-487E-833C-D1CFF0F9A2B9}" type="presParOf" srcId="{DD7D94CD-DDAC-4EB5-8998-9AA02C8F69F5}" destId="{6DD7AE2B-718E-4FCC-BBCB-3F1F706EAD4A}" srcOrd="1" destOrd="0" presId="urn:microsoft.com/office/officeart/2005/8/layout/hierarchy3"/>
    <dgm:cxn modelId="{1B64839B-48D9-4B32-9AB3-7E7663E8B47F}" type="presParOf" srcId="{7D23F538-7D91-405A-B283-B55F440BA07B}" destId="{6738F822-2EEB-47A0-9400-D70BACED3F4D}" srcOrd="1" destOrd="0" presId="urn:microsoft.com/office/officeart/2005/8/layout/hierarchy3"/>
    <dgm:cxn modelId="{EA748CE5-6F6D-4322-A4B6-5BD11B3BB160}" type="presParOf" srcId="{6738F822-2EEB-47A0-9400-D70BACED3F4D}" destId="{9D03231E-8494-4D05-973E-BD1F1939721B}" srcOrd="0" destOrd="0" presId="urn:microsoft.com/office/officeart/2005/8/layout/hierarchy3"/>
    <dgm:cxn modelId="{56068282-5319-43B4-8FE1-966089CF645D}" type="presParOf" srcId="{9D03231E-8494-4D05-973E-BD1F1939721B}" destId="{FA96969A-B1E0-4838-B216-AA448E6AE92C}" srcOrd="0" destOrd="0" presId="urn:microsoft.com/office/officeart/2005/8/layout/hierarchy3"/>
    <dgm:cxn modelId="{9C47EB62-24B7-4943-8A99-AF05BC148FC5}" type="presParOf" srcId="{9D03231E-8494-4D05-973E-BD1F1939721B}" destId="{7E937434-8B96-48F2-BDEB-1EB0B69EE043}" srcOrd="1" destOrd="0" presId="urn:microsoft.com/office/officeart/2005/8/layout/hierarchy3"/>
    <dgm:cxn modelId="{07373FCE-DC91-4BAA-956F-94237E404C93}" type="presParOf" srcId="{6738F822-2EEB-47A0-9400-D70BACED3F4D}" destId="{98FBFF0D-7112-45D8-A5D9-64B1EE1B0F42}" srcOrd="1" destOrd="0" presId="urn:microsoft.com/office/officeart/2005/8/layout/hierarchy3"/>
    <dgm:cxn modelId="{4CF289A3-4240-4C3F-A1EF-A905585D22E4}" type="presParOf" srcId="{7D23F538-7D91-405A-B283-B55F440BA07B}" destId="{15296AFF-5EB5-4573-A981-AC160F165E47}" srcOrd="2" destOrd="0" presId="urn:microsoft.com/office/officeart/2005/8/layout/hierarchy3"/>
    <dgm:cxn modelId="{BE706672-4E95-46DC-A0EE-0D0B11AB3B1D}" type="presParOf" srcId="{15296AFF-5EB5-4573-A981-AC160F165E47}" destId="{16C30CE1-1CD9-4C6C-A8DE-C226EDEDCF0A}" srcOrd="0" destOrd="0" presId="urn:microsoft.com/office/officeart/2005/8/layout/hierarchy3"/>
    <dgm:cxn modelId="{550D2F6E-BE9C-4E21-81E9-813267B9DDB0}" type="presParOf" srcId="{16C30CE1-1CD9-4C6C-A8DE-C226EDEDCF0A}" destId="{EFF08784-9067-4B75-803B-99809DB41BD7}" srcOrd="0" destOrd="0" presId="urn:microsoft.com/office/officeart/2005/8/layout/hierarchy3"/>
    <dgm:cxn modelId="{72FA0106-E9E8-493A-84D2-E6B4530FFC5C}" type="presParOf" srcId="{16C30CE1-1CD9-4C6C-A8DE-C226EDEDCF0A}" destId="{399E5D99-0D58-41F3-A879-917970668531}" srcOrd="1" destOrd="0" presId="urn:microsoft.com/office/officeart/2005/8/layout/hierarchy3"/>
    <dgm:cxn modelId="{E18232D5-B000-4686-8959-410E8EABD0F4}" type="presParOf" srcId="{15296AFF-5EB5-4573-A981-AC160F165E47}" destId="{0F0E3F70-855B-4B61-B8BB-A719561D8124}" srcOrd="1" destOrd="0" presId="urn:microsoft.com/office/officeart/2005/8/layout/hierarchy3"/>
    <dgm:cxn modelId="{701CBC33-611D-41CF-9C68-D613B9A79AAD}" type="presParOf" srcId="{0F0E3F70-855B-4B61-B8BB-A719561D8124}" destId="{3FB05164-CF39-4CDA-A3F5-562596AA4EE1}" srcOrd="0" destOrd="0" presId="urn:microsoft.com/office/officeart/2005/8/layout/hierarchy3"/>
    <dgm:cxn modelId="{5C756BD0-7D4A-4185-8609-2FB046F267BF}" type="presParOf" srcId="{0F0E3F70-855B-4B61-B8BB-A719561D8124}" destId="{DF5573D5-327F-47B2-9D46-BA02B9EAE0FA}" srcOrd="1" destOrd="0" presId="urn:microsoft.com/office/officeart/2005/8/layout/hierarchy3"/>
    <dgm:cxn modelId="{DD6B7CF7-AD3C-4E62-9ABE-AC7098744D6E}" type="presParOf" srcId="{0F0E3F70-855B-4B61-B8BB-A719561D8124}" destId="{DB8DBF7C-0A3A-4086-9996-FD9B65A7C559}" srcOrd="2" destOrd="0" presId="urn:microsoft.com/office/officeart/2005/8/layout/hierarchy3"/>
    <dgm:cxn modelId="{DABC6957-B6B3-4F55-95D7-11AD22A8B6C7}" type="presParOf" srcId="{0F0E3F70-855B-4B61-B8BB-A719561D8124}" destId="{5AF28404-E617-458E-863B-D844E105695B}" srcOrd="3" destOrd="0" presId="urn:microsoft.com/office/officeart/2005/8/layout/hierarchy3"/>
    <dgm:cxn modelId="{42C5F9F9-D817-43FB-B671-152C4C33A1BF}" type="presParOf" srcId="{7D23F538-7D91-405A-B283-B55F440BA07B}" destId="{7CB93138-55BB-46D8-8E26-8EDC6420B53F}" srcOrd="3" destOrd="0" presId="urn:microsoft.com/office/officeart/2005/8/layout/hierarchy3"/>
    <dgm:cxn modelId="{EEA4C0A4-1FA3-40CB-AA5C-1BF936E14822}" type="presParOf" srcId="{7CB93138-55BB-46D8-8E26-8EDC6420B53F}" destId="{96831357-E118-4B94-AF0B-FCFF99A1D3D0}" srcOrd="0" destOrd="0" presId="urn:microsoft.com/office/officeart/2005/8/layout/hierarchy3"/>
    <dgm:cxn modelId="{5B5A3CAC-402A-4A07-90CB-0CD7C09C1C3A}" type="presParOf" srcId="{96831357-E118-4B94-AF0B-FCFF99A1D3D0}" destId="{9ED52942-BB07-467F-9FD5-BCEDD6556269}" srcOrd="0" destOrd="0" presId="urn:microsoft.com/office/officeart/2005/8/layout/hierarchy3"/>
    <dgm:cxn modelId="{0747E736-0CB2-42DD-BB93-26746E275959}" type="presParOf" srcId="{96831357-E118-4B94-AF0B-FCFF99A1D3D0}" destId="{1C99149E-B1DF-4531-8261-2DCDE415011A}" srcOrd="1" destOrd="0" presId="urn:microsoft.com/office/officeart/2005/8/layout/hierarchy3"/>
    <dgm:cxn modelId="{0C0C25C2-14B7-4D4D-A2CB-AE1564638326}" type="presParOf" srcId="{7CB93138-55BB-46D8-8E26-8EDC6420B53F}" destId="{7254A5DD-1237-4093-8AFD-BCE707D4EBA2}" srcOrd="1" destOrd="0" presId="urn:microsoft.com/office/officeart/2005/8/layout/hierarchy3"/>
    <dgm:cxn modelId="{010E165E-5013-468D-9EA5-5140E1D545EC}" type="presParOf" srcId="{7254A5DD-1237-4093-8AFD-BCE707D4EBA2}" destId="{A0F45652-CC40-403A-B59C-18394941C837}" srcOrd="0" destOrd="0" presId="urn:microsoft.com/office/officeart/2005/8/layout/hierarchy3"/>
    <dgm:cxn modelId="{4B54DEDB-CDD2-41CF-AA33-90E65A61219D}" type="presParOf" srcId="{7254A5DD-1237-4093-8AFD-BCE707D4EBA2}" destId="{7833D35F-714C-44F0-8927-B41E75799BE4}" srcOrd="1" destOrd="0" presId="urn:microsoft.com/office/officeart/2005/8/layout/hierarchy3"/>
    <dgm:cxn modelId="{57E67F41-1516-473F-8469-12ED13CBC8EA}" type="presParOf" srcId="{7D23F538-7D91-405A-B283-B55F440BA07B}" destId="{45C08C20-4A88-45C5-AF59-A8E7A736C075}" srcOrd="4" destOrd="0" presId="urn:microsoft.com/office/officeart/2005/8/layout/hierarchy3"/>
    <dgm:cxn modelId="{21C8F003-D3C3-4F10-8571-300C6397A5D4}" type="presParOf" srcId="{45C08C20-4A88-45C5-AF59-A8E7A736C075}" destId="{0CEB3786-A9B9-4916-9469-7E867788F711}" srcOrd="0" destOrd="0" presId="urn:microsoft.com/office/officeart/2005/8/layout/hierarchy3"/>
    <dgm:cxn modelId="{AF7EFC11-1F32-4895-8251-2D4DED9CBCD1}" type="presParOf" srcId="{0CEB3786-A9B9-4916-9469-7E867788F711}" destId="{D72D4FDC-C035-4B83-A7B8-BD08E16A653B}" srcOrd="0" destOrd="0" presId="urn:microsoft.com/office/officeart/2005/8/layout/hierarchy3"/>
    <dgm:cxn modelId="{91D6F26B-5E5E-48B7-99D5-41BBEBCB0442}" type="presParOf" srcId="{0CEB3786-A9B9-4916-9469-7E867788F711}" destId="{3C326B43-1568-4943-9038-5C2C1E02CD30}" srcOrd="1" destOrd="0" presId="urn:microsoft.com/office/officeart/2005/8/layout/hierarchy3"/>
    <dgm:cxn modelId="{EB2D52E2-AF2F-40E3-B65E-7DFAF405025C}" type="presParOf" srcId="{45C08C20-4A88-45C5-AF59-A8E7A736C075}" destId="{81850179-432B-4E09-8EEB-84CF093CDED7}" srcOrd="1" destOrd="0" presId="urn:microsoft.com/office/officeart/2005/8/layout/hierarchy3"/>
    <dgm:cxn modelId="{0790AD65-D748-464F-A50D-2B44FDCB61F1}" type="presParOf" srcId="{81850179-432B-4E09-8EEB-84CF093CDED7}" destId="{62D8ADF9-CF60-4573-A688-2AE39DD2E1BE}" srcOrd="0" destOrd="0" presId="urn:microsoft.com/office/officeart/2005/8/layout/hierarchy3"/>
    <dgm:cxn modelId="{3EC2CDBC-5B61-477B-BB02-C5245C97575D}" type="presParOf" srcId="{81850179-432B-4E09-8EEB-84CF093CDED7}" destId="{0AADE333-CEA3-43DD-847F-292B5799792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A7EA-A8B4-41E9-A49D-64AEBC9FB0D3}">
      <dsp:nvSpPr>
        <dsp:cNvPr id="0" name=""/>
        <dsp:cNvSpPr/>
      </dsp:nvSpPr>
      <dsp:spPr>
        <a:xfrm>
          <a:off x="0" y="0"/>
          <a:ext cx="6683374" cy="147677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009B-9858-48EF-B1D4-F1D8A49F232D}">
      <dsp:nvSpPr>
        <dsp:cNvPr id="0" name=""/>
        <dsp:cNvSpPr/>
      </dsp:nvSpPr>
      <dsp:spPr>
        <a:xfrm>
          <a:off x="446723" y="339739"/>
          <a:ext cx="812224" cy="812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E1819-BBF0-4E49-B57B-F31E51BD48B1}">
      <dsp:nvSpPr>
        <dsp:cNvPr id="0" name=""/>
        <dsp:cNvSpPr/>
      </dsp:nvSpPr>
      <dsp:spPr>
        <a:xfrm>
          <a:off x="1339078" y="0"/>
          <a:ext cx="4859793"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a:t>A Microsimulation </a:t>
          </a:r>
          <a:r>
            <a:rPr lang="en-US" sz="1600" kern="1200" dirty="0"/>
            <a:t>model is a computer program that allows the user to simulate the impact of different policies applied on micro-data. </a:t>
          </a:r>
        </a:p>
        <a:p>
          <a:pPr marL="0" lvl="0" indent="0" algn="l" defTabSz="711200">
            <a:lnSpc>
              <a:spcPct val="100000"/>
            </a:lnSpc>
            <a:spcBef>
              <a:spcPct val="0"/>
            </a:spcBef>
            <a:spcAft>
              <a:spcPct val="35000"/>
            </a:spcAft>
            <a:buNone/>
          </a:pPr>
          <a:r>
            <a:rPr lang="en-US" sz="1600" kern="1200" dirty="0"/>
            <a:t>Tax microsimulation model is a tool to calculate the tax liability of the country using micro-data of individuals. </a:t>
          </a:r>
        </a:p>
      </dsp:txBody>
      <dsp:txXfrm>
        <a:off x="1339078" y="0"/>
        <a:ext cx="4859793" cy="1314058"/>
      </dsp:txXfrm>
    </dsp:sp>
    <dsp:sp modelId="{9263BB13-9390-4F44-B45C-331E0E892EFE}">
      <dsp:nvSpPr>
        <dsp:cNvPr id="0" name=""/>
        <dsp:cNvSpPr/>
      </dsp:nvSpPr>
      <dsp:spPr>
        <a:xfrm>
          <a:off x="0" y="1812409"/>
          <a:ext cx="6683374" cy="147677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C4B5A7-5DDA-44A4-9DA0-7A04CA52A75C}">
      <dsp:nvSpPr>
        <dsp:cNvPr id="0" name=""/>
        <dsp:cNvSpPr/>
      </dsp:nvSpPr>
      <dsp:spPr>
        <a:xfrm>
          <a:off x="446723" y="2144683"/>
          <a:ext cx="812224" cy="812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A75E55-00CC-4D30-BB95-62E7A4045F1D}">
      <dsp:nvSpPr>
        <dsp:cNvPr id="0" name=""/>
        <dsp:cNvSpPr/>
      </dsp:nvSpPr>
      <dsp:spPr>
        <a:xfrm>
          <a:off x="1302714" y="1892829"/>
          <a:ext cx="4842071" cy="1275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t>Micro-data is accessed from the country’s </a:t>
          </a:r>
          <a:r>
            <a:rPr lang="en-US" sz="1600" b="1" kern="1200" dirty="0"/>
            <a:t>tax return data</a:t>
          </a:r>
          <a:r>
            <a:rPr lang="en-US" sz="1600" kern="1200" dirty="0"/>
            <a:t> or </a:t>
          </a:r>
          <a:r>
            <a:rPr lang="en-US" sz="1600" b="1" kern="1200" dirty="0"/>
            <a:t>household income survey data </a:t>
          </a:r>
          <a:r>
            <a:rPr lang="en-US" sz="1600" kern="1200" dirty="0"/>
            <a:t>of incomes under different categories including employment income/wages, investment Income &amp; property income, etc.</a:t>
          </a:r>
        </a:p>
      </dsp:txBody>
      <dsp:txXfrm>
        <a:off x="1302714" y="1892829"/>
        <a:ext cx="4842071" cy="1275950"/>
      </dsp:txXfrm>
    </dsp:sp>
    <dsp:sp modelId="{D28F5A92-0853-4EBD-875D-B3C6AAF8C4E8}">
      <dsp:nvSpPr>
        <dsp:cNvPr id="0" name=""/>
        <dsp:cNvSpPr/>
      </dsp:nvSpPr>
      <dsp:spPr>
        <a:xfrm>
          <a:off x="0" y="3617353"/>
          <a:ext cx="6683374" cy="14767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C1E70F-58A7-438A-A12E-E6D0848C352C}">
      <dsp:nvSpPr>
        <dsp:cNvPr id="0" name=""/>
        <dsp:cNvSpPr/>
      </dsp:nvSpPr>
      <dsp:spPr>
        <a:xfrm>
          <a:off x="446723" y="3949626"/>
          <a:ext cx="812224" cy="812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9C3DE-6166-4717-888E-9C3B034EE924}">
      <dsp:nvSpPr>
        <dsp:cNvPr id="0" name=""/>
        <dsp:cNvSpPr/>
      </dsp:nvSpPr>
      <dsp:spPr>
        <a:xfrm>
          <a:off x="1427518" y="3617353"/>
          <a:ext cx="5036771" cy="1314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71" tIns="139071" rIns="139071" bIns="13907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tx1"/>
              </a:solidFill>
            </a:rPr>
            <a:t>This tool is situated in the World Bank’s repository named Revenue Academy (</a:t>
          </a:r>
          <a:r>
            <a:rPr lang="en-US" sz="1600" kern="12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https://github.com/Revenue-Academy</a:t>
          </a:r>
          <a:r>
            <a:rPr lang="en-US" sz="1600" kern="1200" dirty="0">
              <a:solidFill>
                <a:schemeClr val="tx1"/>
              </a:solidFill>
            </a:rPr>
            <a:t>)  which is on an open-source platform called </a:t>
          </a:r>
          <a:r>
            <a:rPr lang="en-US" sz="1600" b="1" kern="1200" dirty="0">
              <a:solidFill>
                <a:schemeClr val="tx1"/>
              </a:solidFill>
            </a:rPr>
            <a:t>GitHub</a:t>
          </a:r>
          <a:r>
            <a:rPr lang="en-US" sz="1600" kern="1200" dirty="0">
              <a:solidFill>
                <a:schemeClr val="tx1"/>
              </a:solidFill>
            </a:rPr>
            <a:t> where people can work on the software collaboratively.</a:t>
          </a:r>
        </a:p>
      </dsp:txBody>
      <dsp:txXfrm>
        <a:off x="1427518" y="3617353"/>
        <a:ext cx="5036771" cy="1314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FB58D6-FC8E-44C5-B7FA-C265079ABD61}">
      <dsp:nvSpPr>
        <dsp:cNvPr id="0" name=""/>
        <dsp:cNvSpPr/>
      </dsp:nvSpPr>
      <dsp:spPr>
        <a:xfrm>
          <a:off x="0" y="4159"/>
          <a:ext cx="6826876" cy="8860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F0A1-517E-42D3-9009-7819E29D100A}">
      <dsp:nvSpPr>
        <dsp:cNvPr id="0" name=""/>
        <dsp:cNvSpPr/>
      </dsp:nvSpPr>
      <dsp:spPr>
        <a:xfrm>
          <a:off x="268022" y="203515"/>
          <a:ext cx="487314" cy="487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2EEE8-905D-46E6-AD9D-51B7FD3B0235}">
      <dsp:nvSpPr>
        <dsp:cNvPr id="0" name=""/>
        <dsp:cNvSpPr/>
      </dsp:nvSpPr>
      <dsp:spPr>
        <a:xfrm>
          <a:off x="1023359" y="4159"/>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dirty="0"/>
            <a:t>Error asking that variables need to be passed</a:t>
          </a:r>
        </a:p>
      </dsp:txBody>
      <dsp:txXfrm>
        <a:off x="1023359" y="4159"/>
        <a:ext cx="3072094" cy="886025"/>
      </dsp:txXfrm>
    </dsp:sp>
    <dsp:sp modelId="{CB2ACC25-6945-4388-96A3-8ADA0B8816C2}">
      <dsp:nvSpPr>
        <dsp:cNvPr id="0" name=""/>
        <dsp:cNvSpPr/>
      </dsp:nvSpPr>
      <dsp:spPr>
        <a:xfrm>
          <a:off x="4095453" y="4159"/>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Check if @iterate_jit is missing before each function in functions.py</a:t>
          </a:r>
        </a:p>
      </dsp:txBody>
      <dsp:txXfrm>
        <a:off x="4095453" y="4159"/>
        <a:ext cx="2731422" cy="886025"/>
      </dsp:txXfrm>
    </dsp:sp>
    <dsp:sp modelId="{33E20CDE-7DA0-4CF3-AF87-70D257E594A0}">
      <dsp:nvSpPr>
        <dsp:cNvPr id="0" name=""/>
        <dsp:cNvSpPr/>
      </dsp:nvSpPr>
      <dsp:spPr>
        <a:xfrm>
          <a:off x="0" y="1111691"/>
          <a:ext cx="6826876" cy="8860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A0C0C-7FEB-4A7E-8DCE-A12DDE0ED987}">
      <dsp:nvSpPr>
        <dsp:cNvPr id="0" name=""/>
        <dsp:cNvSpPr/>
      </dsp:nvSpPr>
      <dsp:spPr>
        <a:xfrm>
          <a:off x="268022" y="1311047"/>
          <a:ext cx="487314" cy="487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927D42-0914-443A-9912-4285C32321D2}">
      <dsp:nvSpPr>
        <dsp:cNvPr id="0" name=""/>
        <dsp:cNvSpPr/>
      </dsp:nvSpPr>
      <dsp:spPr>
        <a:xfrm>
          <a:off x="1023359" y="1111691"/>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dirty="0"/>
            <a:t>Error showing ‘Policy not working’</a:t>
          </a:r>
        </a:p>
      </dsp:txBody>
      <dsp:txXfrm>
        <a:off x="1023359" y="1111691"/>
        <a:ext cx="3072094" cy="886025"/>
      </dsp:txXfrm>
    </dsp:sp>
    <dsp:sp modelId="{4BF57A05-CCBE-48BC-A979-9F26C1DB7930}">
      <dsp:nvSpPr>
        <dsp:cNvPr id="0" name=""/>
        <dsp:cNvSpPr/>
      </dsp:nvSpPr>
      <dsp:spPr>
        <a:xfrm>
          <a:off x="4095453" y="1111691"/>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Solution – restart kernel (but would work anyway in Anaconda Prompt)</a:t>
          </a:r>
        </a:p>
      </dsp:txBody>
      <dsp:txXfrm>
        <a:off x="4095453" y="1111691"/>
        <a:ext cx="2731422" cy="886025"/>
      </dsp:txXfrm>
    </dsp:sp>
    <dsp:sp modelId="{5BCA74B3-BCA9-4989-A251-8F71FAF404BC}">
      <dsp:nvSpPr>
        <dsp:cNvPr id="0" name=""/>
        <dsp:cNvSpPr/>
      </dsp:nvSpPr>
      <dsp:spPr>
        <a:xfrm>
          <a:off x="0" y="2219224"/>
          <a:ext cx="6826876" cy="8860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1ACFA-FEDA-4C88-8C95-D5AEB7DB8A4B}">
      <dsp:nvSpPr>
        <dsp:cNvPr id="0" name=""/>
        <dsp:cNvSpPr/>
      </dsp:nvSpPr>
      <dsp:spPr>
        <a:xfrm>
          <a:off x="268022" y="2418579"/>
          <a:ext cx="487314" cy="487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D712B-470D-417D-BACB-5B878BF9D258}">
      <dsp:nvSpPr>
        <dsp:cNvPr id="0" name=""/>
        <dsp:cNvSpPr/>
      </dsp:nvSpPr>
      <dsp:spPr>
        <a:xfrm>
          <a:off x="1023359" y="2219224"/>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Cannot find taxcalc</a:t>
          </a:r>
        </a:p>
      </dsp:txBody>
      <dsp:txXfrm>
        <a:off x="1023359" y="2219224"/>
        <a:ext cx="3072094" cy="886025"/>
      </dsp:txXfrm>
    </dsp:sp>
    <dsp:sp modelId="{48D3C069-91D2-4CB5-A30B-429A8400C33A}">
      <dsp:nvSpPr>
        <dsp:cNvPr id="0" name=""/>
        <dsp:cNvSpPr/>
      </dsp:nvSpPr>
      <dsp:spPr>
        <a:xfrm>
          <a:off x="4095453" y="2219224"/>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Not in correct working directory</a:t>
          </a:r>
        </a:p>
      </dsp:txBody>
      <dsp:txXfrm>
        <a:off x="4095453" y="2219224"/>
        <a:ext cx="2731422" cy="886025"/>
      </dsp:txXfrm>
    </dsp:sp>
    <dsp:sp modelId="{64B1AD74-F9A3-4D6D-B90D-3D766AA3AED1}">
      <dsp:nvSpPr>
        <dsp:cNvPr id="0" name=""/>
        <dsp:cNvSpPr/>
      </dsp:nvSpPr>
      <dsp:spPr>
        <a:xfrm>
          <a:off x="0" y="3326756"/>
          <a:ext cx="6826876" cy="88602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00515D-7469-46C0-83D9-1F1B7AEA8C99}">
      <dsp:nvSpPr>
        <dsp:cNvPr id="0" name=""/>
        <dsp:cNvSpPr/>
      </dsp:nvSpPr>
      <dsp:spPr>
        <a:xfrm>
          <a:off x="268022" y="3526112"/>
          <a:ext cx="487314" cy="4873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BE6F5-AA00-4D64-BF6E-4728D8665CC3}">
      <dsp:nvSpPr>
        <dsp:cNvPr id="0" name=""/>
        <dsp:cNvSpPr/>
      </dsp:nvSpPr>
      <dsp:spPr>
        <a:xfrm>
          <a:off x="1023359" y="3326756"/>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Working in the wrong repository</a:t>
          </a:r>
        </a:p>
      </dsp:txBody>
      <dsp:txXfrm>
        <a:off x="1023359" y="3326756"/>
        <a:ext cx="3072094" cy="886025"/>
      </dsp:txXfrm>
    </dsp:sp>
    <dsp:sp modelId="{545C9EC8-92F9-45B9-90B6-7FA48DD0BE18}">
      <dsp:nvSpPr>
        <dsp:cNvPr id="0" name=""/>
        <dsp:cNvSpPr/>
      </dsp:nvSpPr>
      <dsp:spPr>
        <a:xfrm>
          <a:off x="4095453" y="3326756"/>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Tax_Microsimulation instead of Microsimulation_Training</a:t>
          </a:r>
        </a:p>
      </dsp:txBody>
      <dsp:txXfrm>
        <a:off x="4095453" y="3326756"/>
        <a:ext cx="2731422" cy="886025"/>
      </dsp:txXfrm>
    </dsp:sp>
    <dsp:sp modelId="{7E96158D-23CC-4FFE-AA63-B86296832B9C}">
      <dsp:nvSpPr>
        <dsp:cNvPr id="0" name=""/>
        <dsp:cNvSpPr/>
      </dsp:nvSpPr>
      <dsp:spPr>
        <a:xfrm>
          <a:off x="0" y="4434288"/>
          <a:ext cx="6826876" cy="88602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77851-2041-40B0-B90D-F790C55E90FF}">
      <dsp:nvSpPr>
        <dsp:cNvPr id="0" name=""/>
        <dsp:cNvSpPr/>
      </dsp:nvSpPr>
      <dsp:spPr>
        <a:xfrm>
          <a:off x="268022" y="4633644"/>
          <a:ext cx="487314" cy="4873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1D177A-5B01-49DF-B11E-6B6F6CA30032}">
      <dsp:nvSpPr>
        <dsp:cNvPr id="0" name=""/>
        <dsp:cNvSpPr/>
      </dsp:nvSpPr>
      <dsp:spPr>
        <a:xfrm>
          <a:off x="1023359" y="4434288"/>
          <a:ext cx="3072094"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844550">
            <a:lnSpc>
              <a:spcPct val="90000"/>
            </a:lnSpc>
            <a:spcBef>
              <a:spcPct val="0"/>
            </a:spcBef>
            <a:spcAft>
              <a:spcPct val="35000"/>
            </a:spcAft>
            <a:buNone/>
          </a:pPr>
          <a:r>
            <a:rPr lang="en-US" sz="1900" kern="1200"/>
            <a:t>Errors with syncing</a:t>
          </a:r>
        </a:p>
      </dsp:txBody>
      <dsp:txXfrm>
        <a:off x="1023359" y="4434288"/>
        <a:ext cx="3072094" cy="886025"/>
      </dsp:txXfrm>
    </dsp:sp>
    <dsp:sp modelId="{2F1C2A0F-B589-47AA-B51F-D1C7C2C6F3A6}">
      <dsp:nvSpPr>
        <dsp:cNvPr id="0" name=""/>
        <dsp:cNvSpPr/>
      </dsp:nvSpPr>
      <dsp:spPr>
        <a:xfrm>
          <a:off x="4095453" y="4434288"/>
          <a:ext cx="2731422" cy="886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1" tIns="93771" rIns="93771" bIns="93771" numCol="1" spcCol="1270" anchor="ctr" anchorCtr="0">
          <a:noAutofit/>
        </a:bodyPr>
        <a:lstStyle/>
        <a:p>
          <a:pPr marL="0" lvl="0" indent="0" algn="l" defTabSz="488950">
            <a:lnSpc>
              <a:spcPct val="90000"/>
            </a:lnSpc>
            <a:spcBef>
              <a:spcPct val="0"/>
            </a:spcBef>
            <a:spcAft>
              <a:spcPct val="35000"/>
            </a:spcAft>
            <a:buNone/>
          </a:pPr>
          <a:r>
            <a:rPr lang="en-US" sz="1100" kern="1200"/>
            <a:t>git stash (will stash away the change made and then allow the latest version in the repository to update the local version)</a:t>
          </a:r>
        </a:p>
      </dsp:txBody>
      <dsp:txXfrm>
        <a:off x="4095453" y="4434288"/>
        <a:ext cx="2731422" cy="886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3FAA9-35EA-421F-8CF6-71404CC35F1A}">
      <dsp:nvSpPr>
        <dsp:cNvPr id="0" name=""/>
        <dsp:cNvSpPr/>
      </dsp:nvSpPr>
      <dsp:spPr>
        <a:xfrm>
          <a:off x="291845" y="1000704"/>
          <a:ext cx="1196410" cy="5982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Records object has no attribute …</a:t>
          </a:r>
          <a:r>
            <a:rPr lang="en-US" sz="1000" kern="1200" dirty="0"/>
            <a:t>.</a:t>
          </a:r>
        </a:p>
      </dsp:txBody>
      <dsp:txXfrm>
        <a:off x="309366" y="1018225"/>
        <a:ext cx="1161368" cy="563163"/>
      </dsp:txXfrm>
    </dsp:sp>
    <dsp:sp modelId="{FA96969A-B1E0-4838-B216-AA448E6AE92C}">
      <dsp:nvSpPr>
        <dsp:cNvPr id="0" name=""/>
        <dsp:cNvSpPr/>
      </dsp:nvSpPr>
      <dsp:spPr>
        <a:xfrm>
          <a:off x="1629803" y="1019757"/>
          <a:ext cx="1196410" cy="5982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a:t>or</a:t>
          </a:r>
        </a:p>
      </dsp:txBody>
      <dsp:txXfrm>
        <a:off x="1647324" y="1037278"/>
        <a:ext cx="1161368" cy="563163"/>
      </dsp:txXfrm>
    </dsp:sp>
    <dsp:sp modelId="{EFF08784-9067-4B75-803B-99809DB41BD7}">
      <dsp:nvSpPr>
        <dsp:cNvPr id="0" name=""/>
        <dsp:cNvSpPr/>
      </dsp:nvSpPr>
      <dsp:spPr>
        <a:xfrm>
          <a:off x="2991965" y="1019757"/>
          <a:ext cx="1407469" cy="5982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Policy object has no attribute ….</a:t>
          </a:r>
        </a:p>
      </dsp:txBody>
      <dsp:txXfrm>
        <a:off x="3009486" y="1037278"/>
        <a:ext cx="1372427" cy="563163"/>
      </dsp:txXfrm>
    </dsp:sp>
    <dsp:sp modelId="{3FB05164-CF39-4CDA-A3F5-562596AA4EE1}">
      <dsp:nvSpPr>
        <dsp:cNvPr id="0" name=""/>
        <dsp:cNvSpPr/>
      </dsp:nvSpPr>
      <dsp:spPr>
        <a:xfrm>
          <a:off x="3132712" y="1617962"/>
          <a:ext cx="140746" cy="753454"/>
        </a:xfrm>
        <a:custGeom>
          <a:avLst/>
          <a:gdLst/>
          <a:ahLst/>
          <a:cxnLst/>
          <a:rect l="0" t="0" r="0" b="0"/>
          <a:pathLst>
            <a:path>
              <a:moveTo>
                <a:pt x="0" y="0"/>
              </a:moveTo>
              <a:lnTo>
                <a:pt x="0" y="753454"/>
              </a:lnTo>
              <a:lnTo>
                <a:pt x="140746" y="7534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5573D5-327F-47B2-9D46-BA02B9EAE0FA}">
      <dsp:nvSpPr>
        <dsp:cNvPr id="0" name=""/>
        <dsp:cNvSpPr/>
      </dsp:nvSpPr>
      <dsp:spPr>
        <a:xfrm>
          <a:off x="3273459" y="1767514"/>
          <a:ext cx="957128" cy="120780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Variable used not declared in records or policy json file</a:t>
          </a:r>
        </a:p>
      </dsp:txBody>
      <dsp:txXfrm>
        <a:off x="3301492" y="1795547"/>
        <a:ext cx="901062" cy="1151740"/>
      </dsp:txXfrm>
    </dsp:sp>
    <dsp:sp modelId="{DB8DBF7C-0A3A-4086-9996-FD9B65A7C559}">
      <dsp:nvSpPr>
        <dsp:cNvPr id="0" name=""/>
        <dsp:cNvSpPr/>
      </dsp:nvSpPr>
      <dsp:spPr>
        <a:xfrm>
          <a:off x="3132712" y="1617962"/>
          <a:ext cx="140746" cy="2184316"/>
        </a:xfrm>
        <a:custGeom>
          <a:avLst/>
          <a:gdLst/>
          <a:ahLst/>
          <a:cxnLst/>
          <a:rect l="0" t="0" r="0" b="0"/>
          <a:pathLst>
            <a:path>
              <a:moveTo>
                <a:pt x="0" y="0"/>
              </a:moveTo>
              <a:lnTo>
                <a:pt x="0" y="2184316"/>
              </a:lnTo>
              <a:lnTo>
                <a:pt x="140746" y="218431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28404-E617-458E-863B-D844E105695B}">
      <dsp:nvSpPr>
        <dsp:cNvPr id="0" name=""/>
        <dsp:cNvSpPr/>
      </dsp:nvSpPr>
      <dsp:spPr>
        <a:xfrm>
          <a:off x="3273459" y="3124872"/>
          <a:ext cx="957128" cy="13548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records.py or policy.py points to the wrong records or policy json file</a:t>
          </a:r>
        </a:p>
      </dsp:txBody>
      <dsp:txXfrm>
        <a:off x="3301492" y="3152905"/>
        <a:ext cx="901062" cy="1298749"/>
      </dsp:txXfrm>
    </dsp:sp>
    <dsp:sp modelId="{9ED52942-BB07-467F-9FD5-BCEDD6556269}">
      <dsp:nvSpPr>
        <dsp:cNvPr id="0" name=""/>
        <dsp:cNvSpPr/>
      </dsp:nvSpPr>
      <dsp:spPr>
        <a:xfrm>
          <a:off x="4698537" y="1019757"/>
          <a:ext cx="1196410" cy="5982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function is not defined</a:t>
          </a:r>
        </a:p>
      </dsp:txBody>
      <dsp:txXfrm>
        <a:off x="4716058" y="1037278"/>
        <a:ext cx="1161368" cy="563163"/>
      </dsp:txXfrm>
    </dsp:sp>
    <dsp:sp modelId="{A0F45652-CC40-403A-B59C-18394941C837}">
      <dsp:nvSpPr>
        <dsp:cNvPr id="0" name=""/>
        <dsp:cNvSpPr/>
      </dsp:nvSpPr>
      <dsp:spPr>
        <a:xfrm>
          <a:off x="4818178" y="1617962"/>
          <a:ext cx="119641" cy="1001105"/>
        </a:xfrm>
        <a:custGeom>
          <a:avLst/>
          <a:gdLst/>
          <a:ahLst/>
          <a:cxnLst/>
          <a:rect l="0" t="0" r="0" b="0"/>
          <a:pathLst>
            <a:path>
              <a:moveTo>
                <a:pt x="0" y="0"/>
              </a:moveTo>
              <a:lnTo>
                <a:pt x="0" y="1001105"/>
              </a:lnTo>
              <a:lnTo>
                <a:pt x="119641" y="10011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33D35F-714C-44F0-8927-B41E75799BE4}">
      <dsp:nvSpPr>
        <dsp:cNvPr id="0" name=""/>
        <dsp:cNvSpPr/>
      </dsp:nvSpPr>
      <dsp:spPr>
        <a:xfrm>
          <a:off x="4937819" y="1767514"/>
          <a:ext cx="957128" cy="170310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function created in functions.py is not imported at top in the calculator.py file</a:t>
          </a:r>
        </a:p>
      </dsp:txBody>
      <dsp:txXfrm>
        <a:off x="4965852" y="1795547"/>
        <a:ext cx="901062" cy="1647042"/>
      </dsp:txXfrm>
    </dsp:sp>
    <dsp:sp modelId="{D72D4FDC-C035-4B83-A7B8-BD08E16A653B}">
      <dsp:nvSpPr>
        <dsp:cNvPr id="0" name=""/>
        <dsp:cNvSpPr/>
      </dsp:nvSpPr>
      <dsp:spPr>
        <a:xfrm>
          <a:off x="6021755" y="1029286"/>
          <a:ext cx="1196410" cy="85316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Error: No change in the tax totals even after creating new function</a:t>
          </a:r>
        </a:p>
      </dsp:txBody>
      <dsp:txXfrm>
        <a:off x="6046743" y="1054274"/>
        <a:ext cx="1146434" cy="803190"/>
      </dsp:txXfrm>
    </dsp:sp>
    <dsp:sp modelId="{62D8ADF9-CF60-4573-A688-2AE39DD2E1BE}">
      <dsp:nvSpPr>
        <dsp:cNvPr id="0" name=""/>
        <dsp:cNvSpPr/>
      </dsp:nvSpPr>
      <dsp:spPr>
        <a:xfrm>
          <a:off x="6141396" y="1882453"/>
          <a:ext cx="291936" cy="830476"/>
        </a:xfrm>
        <a:custGeom>
          <a:avLst/>
          <a:gdLst/>
          <a:ahLst/>
          <a:cxnLst/>
          <a:rect l="0" t="0" r="0" b="0"/>
          <a:pathLst>
            <a:path>
              <a:moveTo>
                <a:pt x="0" y="0"/>
              </a:moveTo>
              <a:lnTo>
                <a:pt x="0" y="830476"/>
              </a:lnTo>
              <a:lnTo>
                <a:pt x="291936" y="83047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DE333-CEA3-43DD-847F-292B5799792F}">
      <dsp:nvSpPr>
        <dsp:cNvPr id="0" name=""/>
        <dsp:cNvSpPr/>
      </dsp:nvSpPr>
      <dsp:spPr>
        <a:xfrm>
          <a:off x="6433332" y="2022475"/>
          <a:ext cx="751154" cy="138090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kern="1200" dirty="0"/>
            <a:t>new function is not being called in calculator.py</a:t>
          </a:r>
        </a:p>
      </dsp:txBody>
      <dsp:txXfrm>
        <a:off x="6455333" y="2044476"/>
        <a:ext cx="707152" cy="13369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8CD78-0727-4E59-8DC5-77E825CD074D}"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C1AAF-FC4E-4F24-A224-CD3B6CE99B2F}" type="slidenum">
              <a:rPr lang="en-US" smtClean="0"/>
              <a:t>‹#›</a:t>
            </a:fld>
            <a:endParaRPr lang="en-US"/>
          </a:p>
        </p:txBody>
      </p:sp>
    </p:spTree>
    <p:extLst>
      <p:ext uri="{BB962C8B-B14F-4D97-AF65-F5344CB8AC3E}">
        <p14:creationId xmlns:p14="http://schemas.microsoft.com/office/powerpoint/2010/main" val="426923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F889-5B8A-49A0-8825-DF32A29C53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944F5-DE82-4DF8-B8D8-A66C85B30E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47E96-0FEA-4F14-9616-DB2710D6C351}"/>
              </a:ext>
            </a:extLst>
          </p:cNvPr>
          <p:cNvSpPr>
            <a:spLocks noGrp="1"/>
          </p:cNvSpPr>
          <p:nvPr>
            <p:ph type="dt" sz="half" idx="10"/>
          </p:nvPr>
        </p:nvSpPr>
        <p:spPr/>
        <p:txBody>
          <a:bodyPr/>
          <a:lstStyle/>
          <a:p>
            <a:fld id="{41EE8611-A651-4149-87AB-284BA6E7A909}" type="datetime1">
              <a:rPr lang="en-US" smtClean="0"/>
              <a:t>10/13/2024</a:t>
            </a:fld>
            <a:endParaRPr lang="en-US"/>
          </a:p>
        </p:txBody>
      </p:sp>
      <p:sp>
        <p:nvSpPr>
          <p:cNvPr id="5" name="Footer Placeholder 4">
            <a:extLst>
              <a:ext uri="{FF2B5EF4-FFF2-40B4-BE49-F238E27FC236}">
                <a16:creationId xmlns:a16="http://schemas.microsoft.com/office/drawing/2014/main" id="{5797241F-0C56-4B29-BCE7-044D7760E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E061C-A720-4E7D-B1FD-FD24A135593A}"/>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9808783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31BE7-3526-47E3-9078-F016C3B8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F4A098-5840-407C-9205-598703C7A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9112B-22B6-49C8-8834-EEE3DBFE326B}"/>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5" name="Footer Placeholder 4">
            <a:extLst>
              <a:ext uri="{FF2B5EF4-FFF2-40B4-BE49-F238E27FC236}">
                <a16:creationId xmlns:a16="http://schemas.microsoft.com/office/drawing/2014/main" id="{9B032C20-3619-4EC1-B863-0E795F238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1891D-5DCD-4898-BFC9-D9DC40CCDF0F}"/>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0811763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9224DF-B034-4E63-959A-DABAA7775A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0A5DA-740C-4DDA-9F0E-5D73BBDDC9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6A68-2A0D-432B-816D-B528CC3AC057}"/>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5" name="Footer Placeholder 4">
            <a:extLst>
              <a:ext uri="{FF2B5EF4-FFF2-40B4-BE49-F238E27FC236}">
                <a16:creationId xmlns:a16="http://schemas.microsoft.com/office/drawing/2014/main" id="{A6B6AAC6-9D75-4BD4-9F06-DD325894F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F4845-4711-4670-8B57-2A08984176B2}"/>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614221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A6877-944E-4106-A636-12A3BCA8DFA8}" type="datetime1">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353263457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7A6877-944E-4106-A636-12A3BCA8DFA8}" type="datetime1">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39426195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483D-76A2-4C72-AFC9-3469F7DB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1A100-88DC-4B06-A9E1-43FE76E1B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4D105-69E8-4A9D-B655-1379AF1C2C6E}"/>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5" name="Footer Placeholder 4">
            <a:extLst>
              <a:ext uri="{FF2B5EF4-FFF2-40B4-BE49-F238E27FC236}">
                <a16:creationId xmlns:a16="http://schemas.microsoft.com/office/drawing/2014/main" id="{93517426-2B6E-4EAC-A413-5380D51B0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5CD96-AF4A-4C90-872D-7BC5E9B51A0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6271202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EF35-ED97-4322-95BD-C0EE03524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55AD4-0712-4B6E-9AFB-44B13C5F53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1AA6FC-26B9-4967-A192-5923994421A3}"/>
              </a:ext>
            </a:extLst>
          </p:cNvPr>
          <p:cNvSpPr>
            <a:spLocks noGrp="1"/>
          </p:cNvSpPr>
          <p:nvPr>
            <p:ph type="dt" sz="half" idx="10"/>
          </p:nvPr>
        </p:nvSpPr>
        <p:spPr/>
        <p:txBody>
          <a:bodyPr/>
          <a:lstStyle/>
          <a:p>
            <a:fld id="{8781108C-BDF0-457E-96E8-FAFF6C4F082A}" type="datetime1">
              <a:rPr lang="en-US" smtClean="0"/>
              <a:t>10/13/2024</a:t>
            </a:fld>
            <a:endParaRPr lang="en-US"/>
          </a:p>
        </p:txBody>
      </p:sp>
      <p:sp>
        <p:nvSpPr>
          <p:cNvPr id="5" name="Footer Placeholder 4">
            <a:extLst>
              <a:ext uri="{FF2B5EF4-FFF2-40B4-BE49-F238E27FC236}">
                <a16:creationId xmlns:a16="http://schemas.microsoft.com/office/drawing/2014/main" id="{0D9E67A1-B1FA-44BE-A81E-B2F45B657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EB885-4381-44F0-8F85-C3436175983D}"/>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7767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403A-C6A6-4C6D-BC42-DD5CEC2CA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272FB2-66FB-403A-87C7-01033F268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D0192-747A-44C2-9CE7-339F623DC9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67415-94D1-4C1F-B8BE-93E68343D315}"/>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6" name="Footer Placeholder 5">
            <a:extLst>
              <a:ext uri="{FF2B5EF4-FFF2-40B4-BE49-F238E27FC236}">
                <a16:creationId xmlns:a16="http://schemas.microsoft.com/office/drawing/2014/main" id="{9CCBD0F7-D687-49F0-BD5E-0DAC7B6AF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3E1B1-D1E8-4CC3-A717-07C9E2128CB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19594888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91CB-168F-4682-90A5-93048D76D0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1A2BEA-E190-4C85-8074-AF6276DBB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D01D12-CB18-4622-8E6F-258F2CB615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5271A1-0460-470F-8406-446936278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739FA4-61FE-4BAB-B30E-F0FB39E04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C7364E-42B7-46E5-B6B4-08023DE14FBD}"/>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8" name="Footer Placeholder 7">
            <a:extLst>
              <a:ext uri="{FF2B5EF4-FFF2-40B4-BE49-F238E27FC236}">
                <a16:creationId xmlns:a16="http://schemas.microsoft.com/office/drawing/2014/main" id="{71E545F9-8C0D-473F-A7CD-5CD03A825D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B5735D-4C4D-4F83-9629-310A3CA67E33}"/>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506749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3948-ECC4-45A9-9801-5DA7144B4D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3DDB7-715A-40E5-A900-C2E30229AD58}"/>
              </a:ext>
            </a:extLst>
          </p:cNvPr>
          <p:cNvSpPr>
            <a:spLocks noGrp="1"/>
          </p:cNvSpPr>
          <p:nvPr>
            <p:ph type="dt" sz="half" idx="10"/>
          </p:nvPr>
        </p:nvSpPr>
        <p:spPr/>
        <p:txBody>
          <a:bodyPr/>
          <a:lstStyle/>
          <a:p>
            <a:fld id="{1AB0C280-1237-43FD-B5FD-0D518887BCDE}" type="datetime1">
              <a:rPr lang="en-US" smtClean="0"/>
              <a:t>10/13/2024</a:t>
            </a:fld>
            <a:endParaRPr lang="en-US"/>
          </a:p>
        </p:txBody>
      </p:sp>
      <p:sp>
        <p:nvSpPr>
          <p:cNvPr id="4" name="Footer Placeholder 3">
            <a:extLst>
              <a:ext uri="{FF2B5EF4-FFF2-40B4-BE49-F238E27FC236}">
                <a16:creationId xmlns:a16="http://schemas.microsoft.com/office/drawing/2014/main" id="{2E589268-CA87-402D-824C-88756EB81F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A8D4D-449B-483A-845D-C5D4384F81A9}"/>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68136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E6AD4-82B9-4AE8-85EB-4EB91A752FC7}"/>
              </a:ext>
            </a:extLst>
          </p:cNvPr>
          <p:cNvSpPr>
            <a:spLocks noGrp="1"/>
          </p:cNvSpPr>
          <p:nvPr>
            <p:ph type="dt" sz="half" idx="10"/>
          </p:nvPr>
        </p:nvSpPr>
        <p:spPr/>
        <p:txBody>
          <a:bodyPr/>
          <a:lstStyle/>
          <a:p>
            <a:fld id="{F604843D-B900-4D1C-A5B9-DEF8B6803C42}" type="datetime1">
              <a:rPr lang="en-US" smtClean="0"/>
              <a:t>10/13/2024</a:t>
            </a:fld>
            <a:endParaRPr lang="en-US"/>
          </a:p>
        </p:txBody>
      </p:sp>
      <p:sp>
        <p:nvSpPr>
          <p:cNvPr id="3" name="Footer Placeholder 2">
            <a:extLst>
              <a:ext uri="{FF2B5EF4-FFF2-40B4-BE49-F238E27FC236}">
                <a16:creationId xmlns:a16="http://schemas.microsoft.com/office/drawing/2014/main" id="{25C48CA9-B893-4B1D-B73D-980F7478C5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CCA928-52A2-4708-9B97-FA99DDA5A091}"/>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27669572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2D8B-09A7-4F82-A414-178087D42D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C65EC-FCC5-49A5-AAE5-450F75FBE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1CC11-168B-4B6E-B016-A71C7071B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F7D4D4-5351-4135-A95F-6D9D93F62822}"/>
              </a:ext>
            </a:extLst>
          </p:cNvPr>
          <p:cNvSpPr>
            <a:spLocks noGrp="1"/>
          </p:cNvSpPr>
          <p:nvPr>
            <p:ph type="dt" sz="half" idx="10"/>
          </p:nvPr>
        </p:nvSpPr>
        <p:spPr/>
        <p:txBody>
          <a:bodyPr/>
          <a:lstStyle/>
          <a:p>
            <a:fld id="{287A6877-944E-4106-A636-12A3BCA8DFA8}" type="datetime1">
              <a:rPr lang="en-US" smtClean="0"/>
              <a:t>10/13/2024</a:t>
            </a:fld>
            <a:endParaRPr lang="en-US"/>
          </a:p>
        </p:txBody>
      </p:sp>
      <p:sp>
        <p:nvSpPr>
          <p:cNvPr id="6" name="Footer Placeholder 5">
            <a:extLst>
              <a:ext uri="{FF2B5EF4-FFF2-40B4-BE49-F238E27FC236}">
                <a16:creationId xmlns:a16="http://schemas.microsoft.com/office/drawing/2014/main" id="{C399870B-A751-43E6-8D88-EFF11E8DC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E7D34-AE70-40C5-919B-8F011D32E8C8}"/>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7947299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8482-D7DC-49A8-A8EB-94795C4B8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4E43A-FE9E-4145-A2C4-CE29D7262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41E5D2-3F7B-44CE-9973-58BC0043E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5F2171-9AEC-4945-8842-156282877944}"/>
              </a:ext>
            </a:extLst>
          </p:cNvPr>
          <p:cNvSpPr>
            <a:spLocks noGrp="1"/>
          </p:cNvSpPr>
          <p:nvPr>
            <p:ph type="dt" sz="half" idx="10"/>
          </p:nvPr>
        </p:nvSpPr>
        <p:spPr/>
        <p:txBody>
          <a:bodyPr/>
          <a:lstStyle/>
          <a:p>
            <a:fld id="{4C38CDF8-8721-480C-92AC-F3AF90708938}" type="datetime1">
              <a:rPr lang="en-US" smtClean="0"/>
              <a:t>10/13/2024</a:t>
            </a:fld>
            <a:endParaRPr lang="en-US"/>
          </a:p>
        </p:txBody>
      </p:sp>
      <p:sp>
        <p:nvSpPr>
          <p:cNvPr id="6" name="Footer Placeholder 5">
            <a:extLst>
              <a:ext uri="{FF2B5EF4-FFF2-40B4-BE49-F238E27FC236}">
                <a16:creationId xmlns:a16="http://schemas.microsoft.com/office/drawing/2014/main" id="{722C0437-ECFF-455F-A66C-772B52A568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5B95F37-79A6-4F27-B07B-AE4D6EF28686}"/>
              </a:ext>
            </a:extLst>
          </p:cNvPr>
          <p:cNvSpPr>
            <a:spLocks noGrp="1"/>
          </p:cNvSpPr>
          <p:nvPr>
            <p:ph type="sldNum" sz="quarter" idx="12"/>
          </p:nvPr>
        </p:nvSpPr>
        <p:spPr/>
        <p:txBody>
          <a:bodyPr/>
          <a:lstStyle/>
          <a:p>
            <a:fld id="{52C44A77-5F5E-4CB9-8D56-F5EB4797E63D}" type="slidenum">
              <a:rPr lang="en-US" smtClean="0"/>
              <a:t>‹#›</a:t>
            </a:fld>
            <a:endParaRPr lang="en-US"/>
          </a:p>
        </p:txBody>
      </p:sp>
    </p:spTree>
    <p:extLst>
      <p:ext uri="{BB962C8B-B14F-4D97-AF65-F5344CB8AC3E}">
        <p14:creationId xmlns:p14="http://schemas.microsoft.com/office/powerpoint/2010/main" val="5505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EBBED-DE9C-4DF6-AA9F-4B08FEA27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8BA900-C4B6-4F1E-9E36-7195CDC8C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7F799-C400-4A28-88FE-616284E2E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A6877-944E-4106-A636-12A3BCA8DFA8}" type="datetime1">
              <a:rPr lang="en-US" smtClean="0"/>
              <a:t>10/13/2024</a:t>
            </a:fld>
            <a:endParaRPr lang="en-US"/>
          </a:p>
        </p:txBody>
      </p:sp>
      <p:sp>
        <p:nvSpPr>
          <p:cNvPr id="5" name="Footer Placeholder 4">
            <a:extLst>
              <a:ext uri="{FF2B5EF4-FFF2-40B4-BE49-F238E27FC236}">
                <a16:creationId xmlns:a16="http://schemas.microsoft.com/office/drawing/2014/main" id="{0C18718F-FC3C-4EA7-B2EE-D287BD304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26783-3DB1-45DD-BAA2-5ED8498D6E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44A77-5F5E-4CB9-8D56-F5EB4797E63D}" type="slidenum">
              <a:rPr lang="en-US" smtClean="0"/>
              <a:t>‹#›</a:t>
            </a:fld>
            <a:endParaRPr lang="en-US"/>
          </a:p>
        </p:txBody>
      </p:sp>
    </p:spTree>
    <p:extLst>
      <p:ext uri="{BB962C8B-B14F-4D97-AF65-F5344CB8AC3E}">
        <p14:creationId xmlns:p14="http://schemas.microsoft.com/office/powerpoint/2010/main" val="336449774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Revenue-Academy/Tax_Microsimula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 Id="rId4" Type="http://schemas.openxmlformats.org/officeDocument/2006/relationships/hyperlink" Target="https://github.com/Revenue-Academ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TPRU-India/taxcalc"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A8FC-F38C-43BC-BE47-6B440E6668DE}"/>
              </a:ext>
            </a:extLst>
          </p:cNvPr>
          <p:cNvSpPr>
            <a:spLocks noGrp="1"/>
          </p:cNvSpPr>
          <p:nvPr>
            <p:ph type="ctrTitle"/>
          </p:nvPr>
        </p:nvSpPr>
        <p:spPr>
          <a:xfrm>
            <a:off x="1311579" y="2261217"/>
            <a:ext cx="9144000" cy="3093208"/>
          </a:xfrm>
        </p:spPr>
        <p:txBody>
          <a:bodyPr>
            <a:normAutofit/>
          </a:bodyPr>
          <a:lstStyle/>
          <a:p>
            <a:r>
              <a:rPr lang="en-US" dirty="0"/>
              <a:t>World Bank’s </a:t>
            </a:r>
            <a:br>
              <a:rPr lang="en-US" dirty="0"/>
            </a:br>
            <a:r>
              <a:rPr lang="en-US" dirty="0"/>
              <a:t>Tax Microsimulation Model</a:t>
            </a:r>
            <a:br>
              <a:rPr lang="en-US" dirty="0"/>
            </a:br>
            <a:br>
              <a:rPr lang="en-US" dirty="0"/>
            </a:br>
            <a:r>
              <a:rPr lang="en-US" sz="2800" dirty="0">
                <a:hlinkClick r:id="rId2"/>
              </a:rPr>
              <a:t>https://github.com/Revenue-Academy/Tax_Microsimulation</a:t>
            </a:r>
            <a:r>
              <a:rPr lang="en-US" sz="2800" dirty="0"/>
              <a:t> </a:t>
            </a:r>
          </a:p>
        </p:txBody>
      </p:sp>
    </p:spTree>
    <p:extLst>
      <p:ext uri="{BB962C8B-B14F-4D97-AF65-F5344CB8AC3E}">
        <p14:creationId xmlns:p14="http://schemas.microsoft.com/office/powerpoint/2010/main" val="1579263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Graphic 6" descr="Bitcoin">
            <a:extLst>
              <a:ext uri="{FF2B5EF4-FFF2-40B4-BE49-F238E27FC236}">
                <a16:creationId xmlns:a16="http://schemas.microsoft.com/office/drawing/2014/main" id="{84B75E46-ED56-4798-B9AF-BBDEEAC084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8871" y="1810029"/>
            <a:ext cx="3305110" cy="300485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2358D784-2768-45FA-B52D-F40A5C5C6C21}"/>
              </a:ext>
            </a:extLst>
          </p:cNvPr>
          <p:cNvSpPr>
            <a:spLocks noGrp="1"/>
          </p:cNvSpPr>
          <p:nvPr>
            <p:ph type="title"/>
          </p:nvPr>
        </p:nvSpPr>
        <p:spPr>
          <a:xfrm>
            <a:off x="838200" y="215153"/>
            <a:ext cx="10515600" cy="995083"/>
          </a:xfrm>
        </p:spPr>
        <p:txBody>
          <a:bodyPr>
            <a:normAutofit fontScale="90000"/>
          </a:bodyPr>
          <a:lstStyle/>
          <a:p>
            <a:pPr algn="ctr"/>
            <a:br>
              <a:rPr lang="en-US" dirty="0"/>
            </a:br>
            <a:r>
              <a:rPr lang="en-US" sz="3600" dirty="0"/>
              <a:t>Total Revenue In A Year</a:t>
            </a:r>
            <a:br>
              <a:rPr lang="en-US" dirty="0"/>
            </a:br>
            <a:endParaRPr lang="en-US" dirty="0"/>
          </a:p>
        </p:txBody>
      </p:sp>
      <p:sp>
        <p:nvSpPr>
          <p:cNvPr id="3" name="Content Placeholder 2">
            <a:extLst>
              <a:ext uri="{FF2B5EF4-FFF2-40B4-BE49-F238E27FC236}">
                <a16:creationId xmlns:a16="http://schemas.microsoft.com/office/drawing/2014/main" id="{89565588-DDF5-495A-A9FC-6B00BF6C0097}"/>
              </a:ext>
            </a:extLst>
          </p:cNvPr>
          <p:cNvSpPr>
            <a:spLocks noGrp="1"/>
          </p:cNvSpPr>
          <p:nvPr>
            <p:ph sz="quarter" idx="13"/>
          </p:nvPr>
        </p:nvSpPr>
        <p:spPr>
          <a:xfrm>
            <a:off x="107017" y="2268072"/>
            <a:ext cx="8391525" cy="1855694"/>
          </a:xfrm>
        </p:spPr>
        <p:txBody>
          <a:bodyPr>
            <a:normAutofit/>
          </a:bodyPr>
          <a:lstStyle/>
          <a:p>
            <a:pPr marL="0" indent="0">
              <a:buNone/>
            </a:pPr>
            <a:r>
              <a:rPr lang="en-US" b="1" dirty="0"/>
              <a:t>*  Total Tax Collection for 2019 *</a:t>
            </a:r>
            <a:br>
              <a:rPr lang="en-US" dirty="0"/>
            </a:br>
            <a:r>
              <a:rPr lang="en-US" b="1" dirty="0"/>
              <a:t>Current Law: </a:t>
            </a:r>
            <a:r>
              <a:rPr lang="en-US" dirty="0"/>
              <a:t>Tax Collection in billions. for 2019:</a:t>
            </a:r>
            <a:r>
              <a:rPr lang="en-US" b="1" dirty="0"/>
              <a:t> 3297.65</a:t>
            </a:r>
            <a:br>
              <a:rPr lang="en-US" dirty="0"/>
            </a:br>
            <a:r>
              <a:rPr lang="en-US" b="1" dirty="0"/>
              <a:t>Representing: </a:t>
            </a:r>
            <a:r>
              <a:rPr lang="en-US"/>
              <a:t>42.642 million </a:t>
            </a:r>
            <a:r>
              <a:rPr lang="en-US" dirty="0"/>
              <a:t>taxpayers</a:t>
            </a:r>
          </a:p>
        </p:txBody>
      </p:sp>
    </p:spTree>
    <p:extLst>
      <p:ext uri="{BB962C8B-B14F-4D97-AF65-F5344CB8AC3E}">
        <p14:creationId xmlns:p14="http://schemas.microsoft.com/office/powerpoint/2010/main" val="4498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2EB9-2A1A-47D0-BD0B-0580D17764AA}"/>
              </a:ext>
            </a:extLst>
          </p:cNvPr>
          <p:cNvSpPr>
            <a:spLocks noGrp="1"/>
          </p:cNvSpPr>
          <p:nvPr>
            <p:ph type="title"/>
          </p:nvPr>
        </p:nvSpPr>
        <p:spPr>
          <a:xfrm>
            <a:off x="4876800" y="629266"/>
            <a:ext cx="7010400" cy="1676603"/>
          </a:xfrm>
        </p:spPr>
        <p:txBody>
          <a:bodyPr>
            <a:normAutofit/>
          </a:bodyPr>
          <a:lstStyle/>
          <a:p>
            <a:r>
              <a:rPr lang="en-US" sz="3200" dirty="0"/>
              <a:t>Total Revenue For Multiple Years/ Projections</a:t>
            </a:r>
            <a:br>
              <a:rPr lang="en-US" sz="3700" dirty="0"/>
            </a:br>
            <a:endParaRPr lang="en-US" sz="3700" dirty="0"/>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C9E51A-7896-4B4F-926C-32E33151A02F}"/>
              </a:ext>
            </a:extLst>
          </p:cNvPr>
          <p:cNvPicPr>
            <a:picLocks noChangeAspect="1"/>
          </p:cNvPicPr>
          <p:nvPr/>
        </p:nvPicPr>
        <p:blipFill>
          <a:blip r:embed="rId2"/>
          <a:stretch>
            <a:fillRect/>
          </a:stretch>
        </p:blipFill>
        <p:spPr>
          <a:xfrm>
            <a:off x="804672" y="903421"/>
            <a:ext cx="3026664" cy="2269998"/>
          </a:xfrm>
          <a:prstGeom prst="rect">
            <a:avLst/>
          </a:prstGeom>
          <a:effectLst/>
        </p:spPr>
      </p:pic>
      <p:pic>
        <p:nvPicPr>
          <p:cNvPr id="7" name="Picture 6">
            <a:extLst>
              <a:ext uri="{FF2B5EF4-FFF2-40B4-BE49-F238E27FC236}">
                <a16:creationId xmlns:a16="http://schemas.microsoft.com/office/drawing/2014/main" id="{8C6E78B0-5FDB-45E5-8748-641597A497D1}"/>
              </a:ext>
            </a:extLst>
          </p:cNvPr>
          <p:cNvPicPr>
            <a:picLocks noChangeAspect="1"/>
          </p:cNvPicPr>
          <p:nvPr/>
        </p:nvPicPr>
        <p:blipFill>
          <a:blip r:embed="rId3"/>
          <a:stretch>
            <a:fillRect/>
          </a:stretch>
        </p:blipFill>
        <p:spPr>
          <a:xfrm>
            <a:off x="804672" y="3592208"/>
            <a:ext cx="3026663" cy="2378452"/>
          </a:xfrm>
          <a:prstGeom prst="rect">
            <a:avLst/>
          </a:prstGeom>
        </p:spPr>
      </p:pic>
      <p:sp>
        <p:nvSpPr>
          <p:cNvPr id="3" name="Content Placeholder 2">
            <a:extLst>
              <a:ext uri="{FF2B5EF4-FFF2-40B4-BE49-F238E27FC236}">
                <a16:creationId xmlns:a16="http://schemas.microsoft.com/office/drawing/2014/main" id="{43B10842-180B-49E2-80F0-0EA55C34CA8B}"/>
              </a:ext>
            </a:extLst>
          </p:cNvPr>
          <p:cNvSpPr>
            <a:spLocks noGrp="1"/>
          </p:cNvSpPr>
          <p:nvPr>
            <p:ph sz="quarter" idx="13"/>
          </p:nvPr>
        </p:nvSpPr>
        <p:spPr>
          <a:xfrm>
            <a:off x="5116880" y="2438400"/>
            <a:ext cx="6422848" cy="3785419"/>
          </a:xfrm>
        </p:spPr>
        <p:txBody>
          <a:bodyPr>
            <a:normAutofit/>
          </a:bodyPr>
          <a:lstStyle/>
          <a:p>
            <a:pPr marL="0" indent="0">
              <a:buNone/>
            </a:pPr>
            <a:r>
              <a:rPr lang="en-US" sz="1700" b="1" dirty="0"/>
              <a:t>****************  Total Tax Collection for 2020 ****************</a:t>
            </a:r>
            <a:br>
              <a:rPr lang="en-US" sz="1700" dirty="0"/>
            </a:br>
            <a:r>
              <a:rPr lang="en-US" sz="1700" b="1" dirty="0"/>
              <a:t>Current Law: </a:t>
            </a:r>
            <a:r>
              <a:rPr lang="en-US" sz="1700" dirty="0"/>
              <a:t>Tax Collection in billions. for 2020: </a:t>
            </a:r>
            <a:r>
              <a:rPr lang="en-US" sz="1700" b="1" dirty="0"/>
              <a:t>4260.40</a:t>
            </a:r>
            <a:br>
              <a:rPr lang="en-US" sz="1700" dirty="0"/>
            </a:br>
            <a:r>
              <a:rPr lang="en-US" sz="1700" b="1" dirty="0"/>
              <a:t>Representing: </a:t>
            </a:r>
            <a:r>
              <a:rPr lang="en-US" sz="1700" dirty="0"/>
              <a:t>469.06 billion taxpayers</a:t>
            </a:r>
            <a:br>
              <a:rPr lang="en-US" sz="1700" dirty="0"/>
            </a:br>
            <a:br>
              <a:rPr lang="en-US" sz="1700" dirty="0"/>
            </a:br>
            <a:br>
              <a:rPr lang="en-US" sz="1700" dirty="0"/>
            </a:br>
            <a:r>
              <a:rPr lang="en-US" sz="1700" b="1" dirty="0"/>
              <a:t>****************  Total Tax Collection for 2021 ****************</a:t>
            </a:r>
            <a:br>
              <a:rPr lang="en-US" sz="1700" dirty="0"/>
            </a:br>
            <a:r>
              <a:rPr lang="en-US" sz="1700" b="1" dirty="0"/>
              <a:t>Current Law: </a:t>
            </a:r>
            <a:r>
              <a:rPr lang="en-US" sz="1700" dirty="0"/>
              <a:t>Tax Collection in billions. for 2021: </a:t>
            </a:r>
            <a:r>
              <a:rPr lang="en-US" sz="1700" b="1" dirty="0"/>
              <a:t>5467.72</a:t>
            </a:r>
            <a:br>
              <a:rPr lang="en-US" sz="1700" dirty="0"/>
            </a:br>
            <a:r>
              <a:rPr lang="en-US" sz="1700" b="1" dirty="0"/>
              <a:t>Representing: </a:t>
            </a:r>
            <a:r>
              <a:rPr lang="en-US" sz="1700" dirty="0"/>
              <a:t>515.97 billion taxpayers</a:t>
            </a:r>
          </a:p>
          <a:p>
            <a:pPr marL="0" indent="0">
              <a:buNone/>
            </a:pPr>
            <a:br>
              <a:rPr lang="en-US" sz="1700" dirty="0"/>
            </a:br>
            <a:br>
              <a:rPr lang="en-US" sz="1700" dirty="0"/>
            </a:br>
            <a:r>
              <a:rPr lang="en-US" sz="1700" b="1" dirty="0"/>
              <a:t>****************  Total Tax Collection for 2022 ****************</a:t>
            </a:r>
            <a:br>
              <a:rPr lang="en-US" sz="1700" dirty="0"/>
            </a:br>
            <a:r>
              <a:rPr lang="en-US" sz="1700" b="1" dirty="0"/>
              <a:t>Current Law: </a:t>
            </a:r>
            <a:r>
              <a:rPr lang="en-US" sz="1700" dirty="0"/>
              <a:t>Tax Collection in billions. for 2022: </a:t>
            </a:r>
            <a:r>
              <a:rPr lang="en-US" sz="1700" b="1" dirty="0"/>
              <a:t>6985.48</a:t>
            </a:r>
            <a:br>
              <a:rPr lang="en-US" sz="1700" dirty="0"/>
            </a:br>
            <a:r>
              <a:rPr lang="en-US" sz="1700" b="1" dirty="0"/>
              <a:t>Representing: </a:t>
            </a:r>
            <a:r>
              <a:rPr lang="en-US" sz="1700" dirty="0"/>
              <a:t>567.56 billion taxpayers</a:t>
            </a:r>
          </a:p>
        </p:txBody>
      </p:sp>
    </p:spTree>
    <p:extLst>
      <p:ext uri="{BB962C8B-B14F-4D97-AF65-F5344CB8AC3E}">
        <p14:creationId xmlns:p14="http://schemas.microsoft.com/office/powerpoint/2010/main" val="23664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F9B1-2FFF-4BEC-BF86-BBC1E90DC4D9}"/>
              </a:ext>
            </a:extLst>
          </p:cNvPr>
          <p:cNvSpPr>
            <a:spLocks noGrp="1"/>
          </p:cNvSpPr>
          <p:nvPr>
            <p:ph type="title"/>
          </p:nvPr>
        </p:nvSpPr>
        <p:spPr/>
        <p:txBody>
          <a:bodyPr>
            <a:normAutofit fontScale="90000"/>
          </a:bodyPr>
          <a:lstStyle/>
          <a:p>
            <a:pPr algn="ctr"/>
            <a:br>
              <a:rPr lang="en-US" sz="3200" dirty="0"/>
            </a:br>
            <a:r>
              <a:rPr lang="en-US" sz="3600" dirty="0"/>
              <a:t>Breakdown Of Tax Burden By Income</a:t>
            </a:r>
            <a:br>
              <a:rPr lang="en-US" dirty="0"/>
            </a:br>
            <a:endParaRPr lang="en-US" dirty="0"/>
          </a:p>
        </p:txBody>
      </p:sp>
      <p:pic>
        <p:nvPicPr>
          <p:cNvPr id="5" name="Content Placeholder 5" descr="A close up of a logo&#10;&#10;Description automatically generated">
            <a:extLst>
              <a:ext uri="{FF2B5EF4-FFF2-40B4-BE49-F238E27FC236}">
                <a16:creationId xmlns:a16="http://schemas.microsoft.com/office/drawing/2014/main" id="{60808DD6-612E-4805-A07A-53343E2A984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62125" y="1882588"/>
            <a:ext cx="7824787" cy="4183249"/>
          </a:xfrm>
        </p:spPr>
      </p:pic>
      <p:pic>
        <p:nvPicPr>
          <p:cNvPr id="4" name="Picture 3" descr="A close up of text on a white background&#10;&#10;Description automatically generated">
            <a:extLst>
              <a:ext uri="{FF2B5EF4-FFF2-40B4-BE49-F238E27FC236}">
                <a16:creationId xmlns:a16="http://schemas.microsoft.com/office/drawing/2014/main" id="{468EBD3A-10A8-40CC-A6CF-41DEFB5D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1" y="1333495"/>
            <a:ext cx="9144018" cy="4572009"/>
          </a:xfrm>
          <a:prstGeom prst="rect">
            <a:avLst/>
          </a:prstGeom>
        </p:spPr>
      </p:pic>
    </p:spTree>
    <p:extLst>
      <p:ext uri="{BB962C8B-B14F-4D97-AF65-F5344CB8AC3E}">
        <p14:creationId xmlns:p14="http://schemas.microsoft.com/office/powerpoint/2010/main" val="139653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3A9F4-58DD-49EB-B809-74D480F57547}"/>
              </a:ext>
            </a:extLst>
          </p:cNvPr>
          <p:cNvSpPr>
            <a:spLocks noGrp="1"/>
          </p:cNvSpPr>
          <p:nvPr>
            <p:ph type="title"/>
          </p:nvPr>
        </p:nvSpPr>
        <p:spPr>
          <a:xfrm>
            <a:off x="913775" y="618517"/>
            <a:ext cx="10497175" cy="1172183"/>
          </a:xfrm>
        </p:spPr>
        <p:txBody>
          <a:bodyPr>
            <a:normAutofit/>
          </a:bodyPr>
          <a:lstStyle/>
          <a:p>
            <a:pPr algn="ctr"/>
            <a:r>
              <a:rPr lang="en-US" sz="3200" dirty="0"/>
              <a:t>Breakdown of revenue impact of specific reform proposals</a:t>
            </a:r>
            <a:br>
              <a:rPr lang="en-US" dirty="0"/>
            </a:br>
            <a:endParaRPr lang="en-US" dirty="0"/>
          </a:p>
        </p:txBody>
      </p:sp>
      <p:pic>
        <p:nvPicPr>
          <p:cNvPr id="4" name="Content Placeholder 5" descr="A screenshot of a cell phone&#10;&#10;Description automatically generated">
            <a:extLst>
              <a:ext uri="{FF2B5EF4-FFF2-40B4-BE49-F238E27FC236}">
                <a16:creationId xmlns:a16="http://schemas.microsoft.com/office/drawing/2014/main" id="{FB99CDC3-27BA-4F04-A887-16210596D2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95550" y="1790700"/>
            <a:ext cx="7200899" cy="4000500"/>
          </a:xfrm>
          <a:prstGeom prst="rect">
            <a:avLst/>
          </a:prstGeom>
        </p:spPr>
      </p:pic>
    </p:spTree>
    <p:extLst>
      <p:ext uri="{BB962C8B-B14F-4D97-AF65-F5344CB8AC3E}">
        <p14:creationId xmlns:p14="http://schemas.microsoft.com/office/powerpoint/2010/main" val="41496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8518652" cy="3660185"/>
          </a:xfrm>
          <a:prstGeom prst="rect">
            <a:avLst/>
          </a:prstGeom>
        </p:spPr>
      </p:pic>
    </p:spTree>
    <p:extLst>
      <p:ext uri="{BB962C8B-B14F-4D97-AF65-F5344CB8AC3E}">
        <p14:creationId xmlns:p14="http://schemas.microsoft.com/office/powerpoint/2010/main" val="220370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835F-80BA-4231-8FE1-30FB3CA65130}"/>
              </a:ext>
            </a:extLst>
          </p:cNvPr>
          <p:cNvSpPr>
            <a:spLocks noGrp="1"/>
          </p:cNvSpPr>
          <p:nvPr>
            <p:ph type="title"/>
          </p:nvPr>
        </p:nvSpPr>
        <p:spPr/>
        <p:txBody>
          <a:bodyPr/>
          <a:lstStyle/>
          <a:p>
            <a:r>
              <a:rPr lang="en-US" dirty="0"/>
              <a:t>World Bank’s Microsimulation Model - Implementation</a:t>
            </a:r>
          </a:p>
        </p:txBody>
      </p:sp>
      <p:sp>
        <p:nvSpPr>
          <p:cNvPr id="3" name="Content Placeholder 2">
            <a:extLst>
              <a:ext uri="{FF2B5EF4-FFF2-40B4-BE49-F238E27FC236}">
                <a16:creationId xmlns:a16="http://schemas.microsoft.com/office/drawing/2014/main" id="{20BA33E5-B66E-4166-9625-E6F653007C99}"/>
              </a:ext>
            </a:extLst>
          </p:cNvPr>
          <p:cNvSpPr>
            <a:spLocks noGrp="1"/>
          </p:cNvSpPr>
          <p:nvPr>
            <p:ph sz="quarter" idx="13"/>
          </p:nvPr>
        </p:nvSpPr>
        <p:spPr>
          <a:xfrm>
            <a:off x="913774" y="1690688"/>
            <a:ext cx="10363826" cy="4566421"/>
          </a:xfrm>
        </p:spPr>
        <p:txBody>
          <a:bodyPr>
            <a:normAutofit fontScale="92500" lnSpcReduction="10000"/>
          </a:bodyPr>
          <a:lstStyle/>
          <a:p>
            <a:r>
              <a:rPr lang="en-US" dirty="0"/>
              <a:t>World Bank’s Model has been implemented in</a:t>
            </a:r>
          </a:p>
          <a:p>
            <a:pPr lvl="1"/>
            <a:r>
              <a:rPr lang="en-US" dirty="0"/>
              <a:t>Albania</a:t>
            </a:r>
          </a:p>
          <a:p>
            <a:pPr lvl="1"/>
            <a:r>
              <a:rPr lang="en-US" dirty="0"/>
              <a:t>Armenia</a:t>
            </a:r>
          </a:p>
          <a:p>
            <a:pPr lvl="1"/>
            <a:r>
              <a:rPr lang="en-US" dirty="0"/>
              <a:t>India</a:t>
            </a:r>
          </a:p>
          <a:p>
            <a:pPr lvl="1"/>
            <a:r>
              <a:rPr lang="en-US" dirty="0"/>
              <a:t>Malaysia</a:t>
            </a:r>
          </a:p>
          <a:p>
            <a:pPr lvl="1"/>
            <a:r>
              <a:rPr lang="en-US" dirty="0"/>
              <a:t>Poland</a:t>
            </a:r>
          </a:p>
          <a:p>
            <a:pPr lvl="1"/>
            <a:r>
              <a:rPr lang="en-US" dirty="0"/>
              <a:t>Egypt</a:t>
            </a:r>
          </a:p>
          <a:p>
            <a:pPr lvl="1"/>
            <a:r>
              <a:rPr lang="en-US" dirty="0"/>
              <a:t>North Macedonia</a:t>
            </a:r>
          </a:p>
          <a:p>
            <a:pPr lvl="1"/>
            <a:r>
              <a:rPr lang="en-US" dirty="0"/>
              <a:t>Sri Lanka</a:t>
            </a:r>
          </a:p>
          <a:p>
            <a:pPr lvl="1"/>
            <a:endParaRPr lang="en-US" dirty="0"/>
          </a:p>
          <a:p>
            <a:r>
              <a:rPr lang="en-US" dirty="0"/>
              <a:t>In process</a:t>
            </a:r>
          </a:p>
          <a:p>
            <a:pPr lvl="1"/>
            <a:r>
              <a:rPr lang="en-US" dirty="0"/>
              <a:t>Romania, Tunisia, Ethiopia, etc.</a:t>
            </a:r>
          </a:p>
          <a:p>
            <a:pPr lvl="1"/>
            <a:endParaRPr lang="en-US" dirty="0"/>
          </a:p>
        </p:txBody>
      </p:sp>
      <p:sp>
        <p:nvSpPr>
          <p:cNvPr id="4" name="Slide Number Placeholder 3">
            <a:extLst>
              <a:ext uri="{FF2B5EF4-FFF2-40B4-BE49-F238E27FC236}">
                <a16:creationId xmlns:a16="http://schemas.microsoft.com/office/drawing/2014/main" id="{234A616A-091E-4EBF-B0CF-26EB35AE9C2C}"/>
              </a:ext>
            </a:extLst>
          </p:cNvPr>
          <p:cNvSpPr>
            <a:spLocks noGrp="1"/>
          </p:cNvSpPr>
          <p:nvPr>
            <p:ph type="sldNum" sz="quarter" idx="12"/>
          </p:nvPr>
        </p:nvSpPr>
        <p:spPr/>
        <p:txBody>
          <a:bodyPr/>
          <a:lstStyle/>
          <a:p>
            <a:fld id="{52C44A77-5F5E-4CB9-8D56-F5EB4797E63D}" type="slidenum">
              <a:rPr lang="en-US" smtClean="0"/>
              <a:t>15</a:t>
            </a:fld>
            <a:endParaRPr lang="en-US"/>
          </a:p>
        </p:txBody>
      </p:sp>
    </p:spTree>
    <p:extLst>
      <p:ext uri="{BB962C8B-B14F-4D97-AF65-F5344CB8AC3E}">
        <p14:creationId xmlns:p14="http://schemas.microsoft.com/office/powerpoint/2010/main" val="210214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88D0-06B8-467B-B363-CE39737EB03E}"/>
              </a:ext>
            </a:extLst>
          </p:cNvPr>
          <p:cNvSpPr>
            <a:spLocks noGrp="1"/>
          </p:cNvSpPr>
          <p:nvPr>
            <p:ph type="title"/>
          </p:nvPr>
        </p:nvSpPr>
        <p:spPr/>
        <p:txBody>
          <a:bodyPr>
            <a:normAutofit/>
          </a:bodyPr>
          <a:lstStyle/>
          <a:p>
            <a:pPr algn="ctr"/>
            <a:r>
              <a:rPr lang="en-US" sz="4800" b="1" dirty="0"/>
              <a:t>An Example of a Model Implementation</a:t>
            </a:r>
          </a:p>
        </p:txBody>
      </p:sp>
      <p:sp>
        <p:nvSpPr>
          <p:cNvPr id="3" name="Text Placeholder 2">
            <a:extLst>
              <a:ext uri="{FF2B5EF4-FFF2-40B4-BE49-F238E27FC236}">
                <a16:creationId xmlns:a16="http://schemas.microsoft.com/office/drawing/2014/main" id="{23F90482-99CA-4C58-A51A-F1B54E7BDD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488E48-F32D-452D-9864-4421ED3C3106}"/>
              </a:ext>
            </a:extLst>
          </p:cNvPr>
          <p:cNvSpPr>
            <a:spLocks noGrp="1"/>
          </p:cNvSpPr>
          <p:nvPr>
            <p:ph type="sldNum" sz="quarter" idx="12"/>
          </p:nvPr>
        </p:nvSpPr>
        <p:spPr/>
        <p:txBody>
          <a:bodyPr/>
          <a:lstStyle/>
          <a:p>
            <a:fld id="{52C44A77-5F5E-4CB9-8D56-F5EB4797E63D}" type="slidenum">
              <a:rPr lang="en-US" smtClean="0"/>
              <a:t>16</a:t>
            </a:fld>
            <a:endParaRPr lang="en-US"/>
          </a:p>
        </p:txBody>
      </p:sp>
    </p:spTree>
    <p:extLst>
      <p:ext uri="{BB962C8B-B14F-4D97-AF65-F5344CB8AC3E}">
        <p14:creationId xmlns:p14="http://schemas.microsoft.com/office/powerpoint/2010/main" val="572290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244419-7024-48E4-ABC5-B47E95E93429}"/>
              </a:ext>
            </a:extLst>
          </p:cNvPr>
          <p:cNvPicPr>
            <a:picLocks noChangeAspect="1"/>
          </p:cNvPicPr>
          <p:nvPr/>
        </p:nvPicPr>
        <p:blipFill>
          <a:blip r:embed="rId2"/>
          <a:stretch>
            <a:fillRect/>
          </a:stretch>
        </p:blipFill>
        <p:spPr>
          <a:xfrm>
            <a:off x="643467" y="825415"/>
            <a:ext cx="10905066" cy="5207168"/>
          </a:xfrm>
          <a:prstGeom prst="rect">
            <a:avLst/>
          </a:prstGeom>
        </p:spPr>
      </p:pic>
      <p:sp>
        <p:nvSpPr>
          <p:cNvPr id="2" name="Slide Number Placeholder 1">
            <a:extLst>
              <a:ext uri="{FF2B5EF4-FFF2-40B4-BE49-F238E27FC236}">
                <a16:creationId xmlns:a16="http://schemas.microsoft.com/office/drawing/2014/main" id="{AF12ED41-33AD-45E6-B9DC-84EAA3045FA5}"/>
              </a:ext>
            </a:extLst>
          </p:cNvPr>
          <p:cNvSpPr>
            <a:spLocks noGrp="1"/>
          </p:cNvSpPr>
          <p:nvPr>
            <p:ph type="sldNum" sz="quarter" idx="12"/>
          </p:nvPr>
        </p:nvSpPr>
        <p:spPr>
          <a:xfrm>
            <a:off x="8610600" y="6356350"/>
            <a:ext cx="2743200" cy="365125"/>
          </a:xfrm>
        </p:spPr>
        <p:txBody>
          <a:bodyPr>
            <a:normAutofit/>
          </a:bodyPr>
          <a:lstStyle/>
          <a:p>
            <a:pPr>
              <a:spcAft>
                <a:spcPts val="600"/>
              </a:spcAft>
            </a:pPr>
            <a:fld id="{52C44A77-5F5E-4CB9-8D56-F5EB4797E63D}" type="slidenum">
              <a:rPr lang="en-US" smtClean="0"/>
              <a:pPr>
                <a:spcAft>
                  <a:spcPts val="600"/>
                </a:spcAft>
              </a:pPr>
              <a:t>17</a:t>
            </a:fld>
            <a:endParaRPr lang="en-US"/>
          </a:p>
        </p:txBody>
      </p:sp>
    </p:spTree>
    <p:extLst>
      <p:ext uri="{BB962C8B-B14F-4D97-AF65-F5344CB8AC3E}">
        <p14:creationId xmlns:p14="http://schemas.microsoft.com/office/powerpoint/2010/main" val="452361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2562-F783-48F7-AC9E-057BCF65FF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BA9EF2-1EF0-478E-B471-B1C69F7C7B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36DE09-15F9-4BE7-93D3-52D0F9B624C7}"/>
              </a:ext>
            </a:extLst>
          </p:cNvPr>
          <p:cNvPicPr>
            <a:picLocks noChangeAspect="1"/>
          </p:cNvPicPr>
          <p:nvPr/>
        </p:nvPicPr>
        <p:blipFill>
          <a:blip r:embed="rId2"/>
          <a:stretch>
            <a:fillRect/>
          </a:stretch>
        </p:blipFill>
        <p:spPr>
          <a:xfrm>
            <a:off x="0" y="0"/>
            <a:ext cx="11989942" cy="6744342"/>
          </a:xfrm>
          <a:prstGeom prst="rect">
            <a:avLst/>
          </a:prstGeom>
        </p:spPr>
      </p:pic>
    </p:spTree>
    <p:extLst>
      <p:ext uri="{BB962C8B-B14F-4D97-AF65-F5344CB8AC3E}">
        <p14:creationId xmlns:p14="http://schemas.microsoft.com/office/powerpoint/2010/main" val="147899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371B-8126-4A62-9BED-0C05464C53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B0C89C-D89C-490A-9FAF-5873461487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E1D89E-EBFC-4F70-8F21-5B4384E4688B}"/>
              </a:ext>
            </a:extLst>
          </p:cNvPr>
          <p:cNvPicPr>
            <a:picLocks noChangeAspect="1"/>
          </p:cNvPicPr>
          <p:nvPr/>
        </p:nvPicPr>
        <p:blipFill>
          <a:blip r:embed="rId2"/>
          <a:stretch>
            <a:fillRect/>
          </a:stretch>
        </p:blipFill>
        <p:spPr>
          <a:xfrm>
            <a:off x="0" y="0"/>
            <a:ext cx="11712539" cy="6425156"/>
          </a:xfrm>
          <a:prstGeom prst="rect">
            <a:avLst/>
          </a:prstGeom>
        </p:spPr>
      </p:pic>
      <p:sp>
        <p:nvSpPr>
          <p:cNvPr id="5" name="Oval 4">
            <a:extLst>
              <a:ext uri="{FF2B5EF4-FFF2-40B4-BE49-F238E27FC236}">
                <a16:creationId xmlns:a16="http://schemas.microsoft.com/office/drawing/2014/main" id="{3D492007-6F89-4F86-9AD8-81BC5B63511A}"/>
              </a:ext>
            </a:extLst>
          </p:cNvPr>
          <p:cNvSpPr/>
          <p:nvPr/>
        </p:nvSpPr>
        <p:spPr>
          <a:xfrm>
            <a:off x="0" y="4232953"/>
            <a:ext cx="6226139" cy="198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444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0">
              <a:schemeClr val="bg1"/>
            </a:gs>
            <a:gs pos="0">
              <a:scrgbClr r="0" g="0" b="0"/>
            </a:gs>
            <a:gs pos="0">
              <a:scrgbClr r="0" g="0" b="0"/>
            </a:gs>
            <a:gs pos="21000">
              <a:schemeClr val="bg1"/>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9494-B2EE-4BC8-981E-5E4F091381E9}"/>
              </a:ext>
            </a:extLst>
          </p:cNvPr>
          <p:cNvSpPr>
            <a:spLocks noGrp="1"/>
          </p:cNvSpPr>
          <p:nvPr>
            <p:ph type="title"/>
          </p:nvPr>
        </p:nvSpPr>
        <p:spPr>
          <a:xfrm>
            <a:off x="1489074" y="361951"/>
            <a:ext cx="9026525" cy="746124"/>
          </a:xfrm>
        </p:spPr>
        <p:txBody>
          <a:bodyPr>
            <a:normAutofit/>
          </a:bodyPr>
          <a:lstStyle/>
          <a:p>
            <a:pPr algn="ctr"/>
            <a:r>
              <a:rPr lang="en-US" sz="3200" dirty="0">
                <a:solidFill>
                  <a:schemeClr val="bg1"/>
                </a:solidFill>
              </a:rPr>
              <a:t>What Is A Tax Microsimulation Model?</a:t>
            </a:r>
          </a:p>
        </p:txBody>
      </p:sp>
      <p:graphicFrame>
        <p:nvGraphicFramePr>
          <p:cNvPr id="8" name="Content Placeholder 2">
            <a:extLst>
              <a:ext uri="{FF2B5EF4-FFF2-40B4-BE49-F238E27FC236}">
                <a16:creationId xmlns:a16="http://schemas.microsoft.com/office/drawing/2014/main" id="{10CD135E-CFBE-4584-ACB8-D718BFD88895}"/>
              </a:ext>
            </a:extLst>
          </p:cNvPr>
          <p:cNvGraphicFramePr>
            <a:graphicFrameLocks noGrp="1"/>
          </p:cNvGraphicFramePr>
          <p:nvPr>
            <p:ph sz="quarter" idx="13"/>
            <p:extLst>
              <p:ext uri="{D42A27DB-BD31-4B8C-83A1-F6EECF244321}">
                <p14:modId xmlns:p14="http://schemas.microsoft.com/office/powerpoint/2010/main" val="1140668452"/>
              </p:ext>
            </p:extLst>
          </p:nvPr>
        </p:nvGraphicFramePr>
        <p:xfrm>
          <a:off x="117475" y="1223010"/>
          <a:ext cx="6683375" cy="5101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drawing of a person&#10;&#10;Description automatically generated">
            <a:extLst>
              <a:ext uri="{FF2B5EF4-FFF2-40B4-BE49-F238E27FC236}">
                <a16:creationId xmlns:a16="http://schemas.microsoft.com/office/drawing/2014/main" id="{902BF9D8-6796-4260-9EE8-37C8372A7B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0900" y="1717675"/>
            <a:ext cx="4873625" cy="4606925"/>
          </a:xfrm>
          <a:prstGeom prst="rect">
            <a:avLst/>
          </a:prstGeom>
        </p:spPr>
      </p:pic>
    </p:spTree>
    <p:extLst>
      <p:ext uri="{BB962C8B-B14F-4D97-AF65-F5344CB8AC3E}">
        <p14:creationId xmlns:p14="http://schemas.microsoft.com/office/powerpoint/2010/main" val="198937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7F0-AECC-4205-AD3C-7CA15FB84B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E8BB82-F216-4395-B0AD-5FEC210E4F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C8623C-9DEE-4D8A-B1A7-565354881CC2}"/>
              </a:ext>
            </a:extLst>
          </p:cNvPr>
          <p:cNvPicPr>
            <a:picLocks noChangeAspect="1"/>
          </p:cNvPicPr>
          <p:nvPr/>
        </p:nvPicPr>
        <p:blipFill>
          <a:blip r:embed="rId2"/>
          <a:stretch>
            <a:fillRect/>
          </a:stretch>
        </p:blipFill>
        <p:spPr>
          <a:xfrm>
            <a:off x="0" y="207175"/>
            <a:ext cx="12192000" cy="6443650"/>
          </a:xfrm>
          <a:prstGeom prst="rect">
            <a:avLst/>
          </a:prstGeom>
        </p:spPr>
      </p:pic>
    </p:spTree>
    <p:extLst>
      <p:ext uri="{BB962C8B-B14F-4D97-AF65-F5344CB8AC3E}">
        <p14:creationId xmlns:p14="http://schemas.microsoft.com/office/powerpoint/2010/main" val="921639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DCFB-6707-439D-B4B8-AB58AFBACA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2D3265-D6C0-4E02-9A86-09C99CCCA1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97F92D-B290-4B93-B685-FB7075D6586E}"/>
              </a:ext>
            </a:extLst>
          </p:cNvPr>
          <p:cNvPicPr>
            <a:picLocks noChangeAspect="1"/>
          </p:cNvPicPr>
          <p:nvPr/>
        </p:nvPicPr>
        <p:blipFill>
          <a:blip r:embed="rId2"/>
          <a:stretch>
            <a:fillRect/>
          </a:stretch>
        </p:blipFill>
        <p:spPr>
          <a:xfrm>
            <a:off x="0" y="153657"/>
            <a:ext cx="12192000" cy="6550685"/>
          </a:xfrm>
          <a:prstGeom prst="rect">
            <a:avLst/>
          </a:prstGeom>
        </p:spPr>
      </p:pic>
    </p:spTree>
    <p:extLst>
      <p:ext uri="{BB962C8B-B14F-4D97-AF65-F5344CB8AC3E}">
        <p14:creationId xmlns:p14="http://schemas.microsoft.com/office/powerpoint/2010/main" val="235790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6B78-8E42-4B76-BD5D-E14A27FAD333}"/>
              </a:ext>
            </a:extLst>
          </p:cNvPr>
          <p:cNvSpPr>
            <a:spLocks noGrp="1"/>
          </p:cNvSpPr>
          <p:nvPr>
            <p:ph type="title"/>
          </p:nvPr>
        </p:nvSpPr>
        <p:spPr>
          <a:xfrm>
            <a:off x="838200" y="585216"/>
            <a:ext cx="10515600" cy="1325563"/>
          </a:xfrm>
          <a:solidFill>
            <a:schemeClr val="bg1"/>
          </a:solidFill>
        </p:spPr>
        <p:txBody>
          <a:bodyPr>
            <a:normAutofit/>
          </a:bodyPr>
          <a:lstStyle/>
          <a:p>
            <a:r>
              <a:rPr lang="en-US" dirty="0"/>
              <a:t>Detailed Tax Expenditures</a:t>
            </a:r>
          </a:p>
        </p:txBody>
      </p:sp>
      <p:pic>
        <p:nvPicPr>
          <p:cNvPr id="4" name="Picture 3" descr="Text&#10;&#10;Description automatically generated">
            <a:extLst>
              <a:ext uri="{FF2B5EF4-FFF2-40B4-BE49-F238E27FC236}">
                <a16:creationId xmlns:a16="http://schemas.microsoft.com/office/drawing/2014/main" id="{AA5DCA84-9451-4B2A-8593-5236F1F4202B}"/>
              </a:ext>
            </a:extLst>
          </p:cNvPr>
          <p:cNvPicPr>
            <a:picLocks noChangeAspect="1"/>
          </p:cNvPicPr>
          <p:nvPr/>
        </p:nvPicPr>
        <p:blipFill rotWithShape="1">
          <a:blip r:embed="rId2"/>
          <a:srcRect r="121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0314C83-D82E-4C6A-82FF-714BDFF99DD3}"/>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3799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3DD4-EB4D-436B-830B-0762246D4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EF5B90-2ADD-418E-9907-75CE0B95BC8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7686DB5-7308-472B-AA44-75271DC5ECA9}"/>
              </a:ext>
            </a:extLst>
          </p:cNvPr>
          <p:cNvPicPr>
            <a:picLocks noChangeAspect="1"/>
          </p:cNvPicPr>
          <p:nvPr/>
        </p:nvPicPr>
        <p:blipFill>
          <a:blip r:embed="rId2"/>
          <a:stretch>
            <a:fillRect/>
          </a:stretch>
        </p:blipFill>
        <p:spPr>
          <a:xfrm>
            <a:off x="0" y="349534"/>
            <a:ext cx="12192000" cy="6158932"/>
          </a:xfrm>
          <a:prstGeom prst="rect">
            <a:avLst/>
          </a:prstGeom>
        </p:spPr>
      </p:pic>
    </p:spTree>
    <p:extLst>
      <p:ext uri="{BB962C8B-B14F-4D97-AF65-F5344CB8AC3E}">
        <p14:creationId xmlns:p14="http://schemas.microsoft.com/office/powerpoint/2010/main" val="1623751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D3C7-0155-43DD-B505-E2DDA051D33E}"/>
              </a:ext>
            </a:extLst>
          </p:cNvPr>
          <p:cNvSpPr>
            <a:spLocks noGrp="1"/>
          </p:cNvSpPr>
          <p:nvPr>
            <p:ph type="title"/>
          </p:nvPr>
        </p:nvSpPr>
        <p:spPr>
          <a:xfrm>
            <a:off x="913775" y="618518"/>
            <a:ext cx="10364451" cy="1143608"/>
          </a:xfrm>
        </p:spPr>
        <p:txBody>
          <a:bodyPr>
            <a:normAutofit fontScale="90000"/>
          </a:bodyPr>
          <a:lstStyle/>
          <a:p>
            <a:br>
              <a:rPr lang="en-US" sz="3200" dirty="0"/>
            </a:br>
            <a:r>
              <a:rPr lang="en-US" dirty="0"/>
              <a:t>Further capabilities </a:t>
            </a:r>
            <a:br>
              <a:rPr lang="en-US" dirty="0"/>
            </a:br>
            <a:endParaRPr lang="en-US" dirty="0"/>
          </a:p>
        </p:txBody>
      </p:sp>
      <p:sp>
        <p:nvSpPr>
          <p:cNvPr id="3" name="Content Placeholder 2">
            <a:extLst>
              <a:ext uri="{FF2B5EF4-FFF2-40B4-BE49-F238E27FC236}">
                <a16:creationId xmlns:a16="http://schemas.microsoft.com/office/drawing/2014/main" id="{D11E0C96-B4F8-4782-9E9C-B60FBB886EBD}"/>
              </a:ext>
            </a:extLst>
          </p:cNvPr>
          <p:cNvSpPr>
            <a:spLocks noGrp="1"/>
          </p:cNvSpPr>
          <p:nvPr>
            <p:ph sz="quarter" idx="13"/>
          </p:nvPr>
        </p:nvSpPr>
        <p:spPr>
          <a:xfrm>
            <a:off x="913774" y="1554480"/>
            <a:ext cx="10363826" cy="4236719"/>
          </a:xfrm>
        </p:spPr>
        <p:txBody>
          <a:bodyPr>
            <a:normAutofit fontScale="70000" lnSpcReduction="20000"/>
          </a:bodyPr>
          <a:lstStyle/>
          <a:p>
            <a:r>
              <a:rPr lang="en-US" dirty="0"/>
              <a:t>Further capabilities of the Model include:-</a:t>
            </a:r>
          </a:p>
          <a:p>
            <a:r>
              <a:rPr lang="en-US" dirty="0"/>
              <a:t>Behavioral analysis (elasticities</a:t>
            </a:r>
            <a:r>
              <a:rPr lang="en-US"/>
              <a:t>) - How </a:t>
            </a:r>
            <a:r>
              <a:rPr lang="en-US" dirty="0"/>
              <a:t>behavioral responses can have an impact on demand and supply elasticities resulting in tax changes </a:t>
            </a:r>
          </a:p>
          <a:p>
            <a:r>
              <a:rPr lang="en-US" dirty="0"/>
              <a:t>Growth dynamics - t</a:t>
            </a:r>
            <a:r>
              <a:rPr lang="en-US" sz="2400" dirty="0"/>
              <a:t>he reasoning behind the choice for grow factors can depend on various reasons:</a:t>
            </a:r>
          </a:p>
          <a:p>
            <a:pPr lvl="1"/>
            <a:r>
              <a:rPr lang="en-US" dirty="0"/>
              <a:t>Population growth</a:t>
            </a:r>
          </a:p>
          <a:p>
            <a:pPr lvl="1"/>
            <a:r>
              <a:rPr lang="en-US" dirty="0"/>
              <a:t>GDP growth</a:t>
            </a:r>
          </a:p>
          <a:p>
            <a:pPr lvl="1"/>
            <a:r>
              <a:rPr lang="en-US" dirty="0"/>
              <a:t>An econometric rationale for the variable from a study conducted ceteris paribus other factors</a:t>
            </a:r>
          </a:p>
          <a:p>
            <a:pPr lvl="1"/>
            <a:r>
              <a:rPr lang="en-US" dirty="0"/>
              <a:t>Increase/decrease in Labor Supply</a:t>
            </a:r>
          </a:p>
          <a:p>
            <a:pPr lvl="1"/>
            <a:r>
              <a:rPr lang="en-US" dirty="0"/>
              <a:t>Quality of Human Capital</a:t>
            </a:r>
          </a:p>
          <a:p>
            <a:pPr lvl="1"/>
            <a:r>
              <a:rPr lang="en-US" dirty="0"/>
              <a:t>Real Income</a:t>
            </a:r>
          </a:p>
          <a:p>
            <a:pPr lvl="1"/>
            <a:r>
              <a:rPr lang="en-US" dirty="0"/>
              <a:t>Interest Rates etc.</a:t>
            </a:r>
          </a:p>
          <a:p>
            <a:r>
              <a:rPr lang="en-US" dirty="0"/>
              <a:t>Negative Income Taxes</a:t>
            </a:r>
          </a:p>
          <a:p>
            <a:pPr lvl="1"/>
            <a:r>
              <a:rPr lang="en-US" dirty="0"/>
              <a:t>How to create a balance between income taxes and the welfare of the people and the economy?</a:t>
            </a:r>
          </a:p>
          <a:p>
            <a:pPr lvl="1"/>
            <a:r>
              <a:rPr lang="en-US" dirty="0"/>
              <a:t>Specific tax preferences can affect the allocation of economic resources. High marginal tax rates can discourage work, saving, investment, and innovation. </a:t>
            </a:r>
          </a:p>
          <a:p>
            <a:pPr lvl="1"/>
            <a:r>
              <a:rPr lang="en-US" dirty="0"/>
              <a:t>But tax cuts can also slow long-run economic growth by increasing deficits. </a:t>
            </a:r>
          </a:p>
          <a:p>
            <a:endParaRPr lang="en-US" dirty="0"/>
          </a:p>
        </p:txBody>
      </p:sp>
    </p:spTree>
    <p:extLst>
      <p:ext uri="{BB962C8B-B14F-4D97-AF65-F5344CB8AC3E}">
        <p14:creationId xmlns:p14="http://schemas.microsoft.com/office/powerpoint/2010/main" val="2020154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7492-F0F1-4779-B1F9-05BBCB0E4AF7}"/>
              </a:ext>
            </a:extLst>
          </p:cNvPr>
          <p:cNvSpPr>
            <a:spLocks noGrp="1"/>
          </p:cNvSpPr>
          <p:nvPr>
            <p:ph type="title"/>
          </p:nvPr>
        </p:nvSpPr>
        <p:spPr/>
        <p:txBody>
          <a:bodyPr/>
          <a:lstStyle/>
          <a:p>
            <a:pPr algn="ctr"/>
            <a:r>
              <a:rPr lang="en-US" dirty="0"/>
              <a:t>TRAINING SLIDES</a:t>
            </a:r>
          </a:p>
        </p:txBody>
      </p:sp>
      <p:sp>
        <p:nvSpPr>
          <p:cNvPr id="3" name="Text Placeholder 2">
            <a:extLst>
              <a:ext uri="{FF2B5EF4-FFF2-40B4-BE49-F238E27FC236}">
                <a16:creationId xmlns:a16="http://schemas.microsoft.com/office/drawing/2014/main" id="{175DB0A3-5528-44B1-96BE-A25BDBA7D1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61146C-8CBF-466A-84EE-B719733C36C3}"/>
              </a:ext>
            </a:extLst>
          </p:cNvPr>
          <p:cNvSpPr>
            <a:spLocks noGrp="1"/>
          </p:cNvSpPr>
          <p:nvPr>
            <p:ph type="sldNum" sz="quarter" idx="12"/>
          </p:nvPr>
        </p:nvSpPr>
        <p:spPr/>
        <p:txBody>
          <a:bodyPr/>
          <a:lstStyle/>
          <a:p>
            <a:fld id="{52C44A77-5F5E-4CB9-8D56-F5EB4797E63D}" type="slidenum">
              <a:rPr lang="en-US" smtClean="0"/>
              <a:t>25</a:t>
            </a:fld>
            <a:endParaRPr lang="en-US"/>
          </a:p>
        </p:txBody>
      </p:sp>
    </p:spTree>
    <p:extLst>
      <p:ext uri="{BB962C8B-B14F-4D97-AF65-F5344CB8AC3E}">
        <p14:creationId xmlns:p14="http://schemas.microsoft.com/office/powerpoint/2010/main" val="843323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2B7-8E61-4CF6-84DB-2A9B3B0B820D}"/>
              </a:ext>
            </a:extLst>
          </p:cNvPr>
          <p:cNvSpPr>
            <a:spLocks noGrp="1"/>
          </p:cNvSpPr>
          <p:nvPr>
            <p:ph type="title"/>
          </p:nvPr>
        </p:nvSpPr>
        <p:spPr>
          <a:xfrm>
            <a:off x="0" y="18255"/>
            <a:ext cx="10515600" cy="1325563"/>
          </a:xfrm>
        </p:spPr>
        <p:txBody>
          <a:bodyPr/>
          <a:lstStyle/>
          <a:p>
            <a:r>
              <a:rPr lang="en-US" dirty="0"/>
              <a:t>Setting Up The Software</a:t>
            </a:r>
          </a:p>
        </p:txBody>
      </p:sp>
      <p:sp>
        <p:nvSpPr>
          <p:cNvPr id="3" name="Content Placeholder 2">
            <a:extLst>
              <a:ext uri="{FF2B5EF4-FFF2-40B4-BE49-F238E27FC236}">
                <a16:creationId xmlns:a16="http://schemas.microsoft.com/office/drawing/2014/main" id="{C72D88C9-8E94-4C4A-8FE2-3F5BB54B4589}"/>
              </a:ext>
            </a:extLst>
          </p:cNvPr>
          <p:cNvSpPr>
            <a:spLocks noGrp="1"/>
          </p:cNvSpPr>
          <p:nvPr>
            <p:ph idx="1"/>
          </p:nvPr>
        </p:nvSpPr>
        <p:spPr>
          <a:xfrm>
            <a:off x="211898" y="1164919"/>
            <a:ext cx="6188901" cy="5556555"/>
          </a:xfrm>
        </p:spPr>
        <p:txBody>
          <a:bodyPr>
            <a:normAutofit lnSpcReduction="10000"/>
          </a:bodyPr>
          <a:lstStyle/>
          <a:p>
            <a:pPr marL="0" marR="0" indent="0">
              <a:lnSpc>
                <a:spcPct val="107000"/>
              </a:lnSpc>
              <a:spcBef>
                <a:spcPts val="0"/>
              </a:spcBef>
              <a:spcAft>
                <a:spcPts val="800"/>
              </a:spcAft>
              <a:buNone/>
            </a:pPr>
            <a:r>
              <a:rPr lang="en-US"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Anaconda Python 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World Bank Microsimulation Model is written in Python and expects a Python distribution. The free 64-bit Anaconda Individual Edition needs to be installed on your computer for Python 3.7 or 3.8 or 3.9. It is essential that the distribution be installed for your personal use, meaning that you have write permission so that you can update existing Python packages and install new Python packages.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already have one of these 64-bit Anaconda Python distributions installed, proceed to the next section.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you don't have one of those 64-bit Anaconda Python distributions on your computer, download it from this </a:t>
            </a:r>
            <a:r>
              <a:rPr lang="en-US" sz="18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Anaconda web page</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When you do the install, be sure to say the distribution is “Just Me” (see screenshot below). You will be asked where to install it. Be sure your C:\Users\    is specified as the installation location. (On Windows be sure to avoid installing in the Program Files directory.)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5BFD0C5A-C8D6-4B81-A788-F11E3C8AD553}"/>
              </a:ext>
            </a:extLst>
          </p:cNvPr>
          <p:cNvSpPr>
            <a:spLocks noGrp="1"/>
          </p:cNvSpPr>
          <p:nvPr>
            <p:ph type="sldNum" sz="quarter" idx="12"/>
          </p:nvPr>
        </p:nvSpPr>
        <p:spPr/>
        <p:txBody>
          <a:bodyPr/>
          <a:lstStyle/>
          <a:p>
            <a:fld id="{52C44A77-5F5E-4CB9-8D56-F5EB4797E63D}" type="slidenum">
              <a:rPr lang="en-US" smtClean="0"/>
              <a:t>26</a:t>
            </a:fld>
            <a:endParaRPr lang="en-US"/>
          </a:p>
        </p:txBody>
      </p:sp>
      <p:pic>
        <p:nvPicPr>
          <p:cNvPr id="8" name="Picture 7">
            <a:extLst>
              <a:ext uri="{FF2B5EF4-FFF2-40B4-BE49-F238E27FC236}">
                <a16:creationId xmlns:a16="http://schemas.microsoft.com/office/drawing/2014/main" id="{78369F81-E98B-4B5B-99AB-45E6BBD076BC}"/>
              </a:ext>
            </a:extLst>
          </p:cNvPr>
          <p:cNvPicPr>
            <a:picLocks noChangeAspect="1"/>
          </p:cNvPicPr>
          <p:nvPr/>
        </p:nvPicPr>
        <p:blipFill>
          <a:blip r:embed="rId3"/>
          <a:stretch>
            <a:fillRect/>
          </a:stretch>
        </p:blipFill>
        <p:spPr>
          <a:xfrm>
            <a:off x="6657974" y="1045140"/>
            <a:ext cx="5322127" cy="5676333"/>
          </a:xfrm>
          <a:prstGeom prst="rect">
            <a:avLst/>
          </a:prstGeom>
        </p:spPr>
      </p:pic>
    </p:spTree>
    <p:extLst>
      <p:ext uri="{BB962C8B-B14F-4D97-AF65-F5344CB8AC3E}">
        <p14:creationId xmlns:p14="http://schemas.microsoft.com/office/powerpoint/2010/main" val="3762811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DBE3-26DA-4C4C-9FD5-7ACAE86CF619}"/>
              </a:ext>
            </a:extLst>
          </p:cNvPr>
          <p:cNvSpPr>
            <a:spLocks noGrp="1"/>
          </p:cNvSpPr>
          <p:nvPr>
            <p:ph type="title"/>
          </p:nvPr>
        </p:nvSpPr>
        <p:spPr/>
        <p:txBody>
          <a:bodyPr/>
          <a:lstStyle/>
          <a:p>
            <a:r>
              <a:rPr lang="en-US" dirty="0"/>
              <a:t>Setting Up The Software (1)</a:t>
            </a:r>
          </a:p>
        </p:txBody>
      </p:sp>
      <p:sp>
        <p:nvSpPr>
          <p:cNvPr id="3" name="Content Placeholder 2">
            <a:extLst>
              <a:ext uri="{FF2B5EF4-FFF2-40B4-BE49-F238E27FC236}">
                <a16:creationId xmlns:a16="http://schemas.microsoft.com/office/drawing/2014/main" id="{DE05FE8B-D73C-4871-9BE8-A000BC82AAF7}"/>
              </a:ext>
            </a:extLst>
          </p:cNvPr>
          <p:cNvSpPr>
            <a:spLocks noGrp="1"/>
          </p:cNvSpPr>
          <p:nvPr>
            <p:ph idx="1"/>
          </p:nvPr>
        </p:nvSpPr>
        <p:spPr/>
        <p:txBody>
          <a:bodyPr/>
          <a:lstStyle/>
          <a:p>
            <a:pPr marL="0" marR="0" indent="0">
              <a:lnSpc>
                <a:spcPct val="107000"/>
              </a:lnSpc>
              <a:spcBef>
                <a:spcPts val="0"/>
              </a:spcBef>
              <a:spcAft>
                <a:spcPts val="800"/>
              </a:spcAft>
              <a:buNone/>
            </a:pPr>
            <a:r>
              <a:rPr lang="en-US"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Installing GIT SCM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Times New Roman" panose="02020603050405020304" pitchFamily="18" charset="0"/>
                <a:cs typeface="Calibri" panose="020F0502020204030204" pitchFamily="34" charset="0"/>
              </a:rPr>
              <a:t>Then you also need to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have Git SCM installed</a:t>
            </a:r>
            <a:r>
              <a:rPr lang="en-US" sz="2000" dirty="0">
                <a:effectLst/>
                <a:latin typeface="Calibri" panose="020F0502020204030204" pitchFamily="34" charset="0"/>
                <a:ea typeface="Times New Roman" panose="02020603050405020304" pitchFamily="18" charset="0"/>
                <a:cs typeface="Calibri" panose="020F0502020204030204" pitchFamily="34" charset="0"/>
              </a:rPr>
              <a:t> (</a:t>
            </a:r>
            <a:r>
              <a:rPr lang="en-US"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https://git-scm.com/download/win</a:t>
            </a:r>
            <a:r>
              <a:rPr lang="en-US" sz="2000" dirty="0">
                <a:effectLst/>
                <a:latin typeface="Calibri" panose="020F0502020204030204" pitchFamily="34" charset="0"/>
                <a:ea typeface="Times New Roman" panose="02020603050405020304" pitchFamily="18" charset="0"/>
                <a:cs typeface="Calibri" panose="020F0502020204030204" pitchFamily="34" charset="0"/>
              </a:rPr>
              <a:t> )- again the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bit-size</a:t>
            </a:r>
            <a:r>
              <a:rPr lang="en-US" sz="2000" dirty="0">
                <a:effectLst/>
                <a:latin typeface="Calibri" panose="020F0502020204030204" pitchFamily="34" charset="0"/>
                <a:ea typeface="Times New Roman" panose="02020603050405020304" pitchFamily="18" charset="0"/>
                <a:cs typeface="Calibri" panose="020F0502020204030204" pitchFamily="34" charset="0"/>
              </a:rPr>
              <a:t> according to the computer machine- for most computers it will be 64-bit.</a:t>
            </a:r>
          </a:p>
          <a:p>
            <a:pPr marL="342900" marR="0" lvl="0" indent="-342900">
              <a:lnSpc>
                <a:spcPct val="105000"/>
              </a:lnSpc>
              <a:spcBef>
                <a:spcPts val="0"/>
              </a:spcBef>
              <a:spcAft>
                <a:spcPts val="0"/>
              </a:spcAft>
              <a:buFont typeface="Symbol" panose="05050102010706020507" pitchFamily="18" charset="2"/>
              <a:buChar char=""/>
            </a:pPr>
            <a:endParaRPr lang="en-US" sz="2000" b="1" dirty="0">
              <a:solidFill>
                <a:srgbClr val="000000"/>
              </a:solidFill>
              <a:latin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000" b="1" dirty="0">
                <a:solidFill>
                  <a:srgbClr val="000000"/>
                </a:solidFill>
                <a:latin typeface="Calibri" panose="020F0502020204030204" pitchFamily="34" charset="0"/>
                <a:cs typeface="Times New Roman" panose="02020603050405020304" pitchFamily="18" charset="0"/>
              </a:rPr>
              <a:t>Setup Account on Github</a:t>
            </a:r>
          </a:p>
          <a:p>
            <a:pPr marL="342900" marR="0" lvl="0" indent="-342900">
              <a:lnSpc>
                <a:spcPct val="107000"/>
              </a:lnSpc>
              <a:spcBef>
                <a:spcPts val="0"/>
              </a:spcBef>
              <a:spcAft>
                <a:spcPts val="800"/>
              </a:spcAft>
              <a:buFont typeface="Symbol" panose="05050102010706020507" pitchFamily="18" charset="2"/>
              <a:buChar cha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Setup an </a:t>
            </a: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account on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github.com</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 access to the online repositories. World Bank models including the Tax Microsimulation Model can be accessed at </a:t>
            </a:r>
            <a:r>
              <a:rPr lang="en-US" sz="20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https://github.com/Revenue-Academy</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marL="342900" marR="0" lvl="0" indent="-342900">
              <a:lnSpc>
                <a:spcPct val="107000"/>
              </a:lnSpc>
              <a:spcBef>
                <a:spcPts val="0"/>
              </a:spcBef>
              <a:spcAft>
                <a:spcPts val="800"/>
              </a:spcAft>
              <a:buFont typeface="Symbol" panose="05050102010706020507" pitchFamily="18"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0"/>
              </a:spcAft>
              <a:buFont typeface="Symbol" panose="05050102010706020507" pitchFamily="18" charset="2"/>
              <a:buChar char=""/>
            </a:pPr>
            <a:endParaRPr lang="en-US" sz="2000" dirty="0">
              <a:effectLst/>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nSpc>
                <a:spcPct val="10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4FD23E9F-4B9A-469D-9585-B5B733D1043C}"/>
              </a:ext>
            </a:extLst>
          </p:cNvPr>
          <p:cNvSpPr>
            <a:spLocks noGrp="1"/>
          </p:cNvSpPr>
          <p:nvPr>
            <p:ph type="sldNum" sz="quarter" idx="12"/>
          </p:nvPr>
        </p:nvSpPr>
        <p:spPr/>
        <p:txBody>
          <a:bodyPr/>
          <a:lstStyle/>
          <a:p>
            <a:fld id="{52C44A77-5F5E-4CB9-8D56-F5EB4797E63D}" type="slidenum">
              <a:rPr lang="en-US" smtClean="0"/>
              <a:t>27</a:t>
            </a:fld>
            <a:endParaRPr lang="en-US"/>
          </a:p>
        </p:txBody>
      </p:sp>
    </p:spTree>
    <p:extLst>
      <p:ext uri="{BB962C8B-B14F-4D97-AF65-F5344CB8AC3E}">
        <p14:creationId xmlns:p14="http://schemas.microsoft.com/office/powerpoint/2010/main" val="156518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C84C-D03C-41DC-875F-54BD642429C0}"/>
              </a:ext>
            </a:extLst>
          </p:cNvPr>
          <p:cNvSpPr>
            <a:spLocks noGrp="1"/>
          </p:cNvSpPr>
          <p:nvPr>
            <p:ph type="title"/>
          </p:nvPr>
        </p:nvSpPr>
        <p:spPr/>
        <p:txBody>
          <a:bodyPr/>
          <a:lstStyle/>
          <a:p>
            <a:r>
              <a:rPr lang="en-US" dirty="0"/>
              <a:t>Setting Up The Software (2)</a:t>
            </a:r>
          </a:p>
        </p:txBody>
      </p:sp>
      <p:sp>
        <p:nvSpPr>
          <p:cNvPr id="3" name="Content Placeholder 2">
            <a:extLst>
              <a:ext uri="{FF2B5EF4-FFF2-40B4-BE49-F238E27FC236}">
                <a16:creationId xmlns:a16="http://schemas.microsoft.com/office/drawing/2014/main" id="{BC53DD29-5720-49F9-9E6F-3736D9649631}"/>
              </a:ext>
            </a:extLst>
          </p:cNvPr>
          <p:cNvSpPr>
            <a:spLocks noGrp="1"/>
          </p:cNvSpPr>
          <p:nvPr>
            <p:ph idx="1"/>
          </p:nvPr>
        </p:nvSpPr>
        <p:spPr/>
        <p:txBody>
          <a:bodyPr/>
          <a:lstStyle/>
          <a:p>
            <a:pPr marL="0" marR="0" indent="0">
              <a:lnSpc>
                <a:spcPct val="107000"/>
              </a:lnSpc>
              <a:spcBef>
                <a:spcPts val="0"/>
              </a:spcBef>
              <a:spcAft>
                <a:spcPts val="800"/>
              </a:spcAft>
              <a:buNone/>
            </a:pPr>
            <a:r>
              <a:rPr lang="en-US" sz="2800" b="1" dirty="0">
                <a:effectLst/>
                <a:latin typeface="Calibri" panose="020F0502020204030204" pitchFamily="34" charset="0"/>
                <a:ea typeface="Calibri" panose="020F0502020204030204" pitchFamily="34" charset="0"/>
                <a:cs typeface="Arial" panose="020B0604020202020204" pitchFamily="34" charset="0"/>
              </a:rPr>
              <a:t>GITHUB – Connecting to Repository for the first time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arenR"/>
            </a:pPr>
            <a:r>
              <a:rPr lang="en-US" sz="2800" dirty="0">
                <a:effectLst/>
                <a:latin typeface="Calibri" panose="020F0502020204030204" pitchFamily="34" charset="0"/>
                <a:ea typeface="Calibri" panose="020F0502020204030204" pitchFamily="34" charset="0"/>
                <a:cs typeface="Arial" panose="020B0604020202020204" pitchFamily="34" charset="0"/>
              </a:rPr>
              <a:t>Log in to github.com</a:t>
            </a:r>
          </a:p>
          <a:p>
            <a:pPr marL="342900" marR="0" lvl="0" indent="-342900">
              <a:lnSpc>
                <a:spcPct val="107000"/>
              </a:lnSpc>
              <a:spcBef>
                <a:spcPts val="0"/>
              </a:spcBef>
              <a:spcAft>
                <a:spcPts val="800"/>
              </a:spcAft>
              <a:buFont typeface="+mj-lt"/>
              <a:buAutoNum type="arabicParenR"/>
            </a:pPr>
            <a:r>
              <a:rPr lang="en-US" dirty="0">
                <a:latin typeface="Calibri" panose="020F0502020204030204" pitchFamily="34" charset="0"/>
                <a:cs typeface="Arial" panose="020B0604020202020204" pitchFamily="34" charset="0"/>
              </a:rPr>
              <a:t>Search for the Repository. Say the repository is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DAEF561D-A077-4B83-B9E1-099DCC682389}"/>
              </a:ext>
            </a:extLst>
          </p:cNvPr>
          <p:cNvSpPr>
            <a:spLocks noGrp="1"/>
          </p:cNvSpPr>
          <p:nvPr>
            <p:ph type="sldNum" sz="quarter" idx="12"/>
          </p:nvPr>
        </p:nvSpPr>
        <p:spPr/>
        <p:txBody>
          <a:bodyPr/>
          <a:lstStyle/>
          <a:p>
            <a:fld id="{52C44A77-5F5E-4CB9-8D56-F5EB4797E63D}" type="slidenum">
              <a:rPr lang="en-US" smtClean="0"/>
              <a:t>28</a:t>
            </a:fld>
            <a:endParaRPr lang="en-US"/>
          </a:p>
        </p:txBody>
      </p:sp>
      <p:pic>
        <p:nvPicPr>
          <p:cNvPr id="5" name="Picture 4">
            <a:extLst>
              <a:ext uri="{FF2B5EF4-FFF2-40B4-BE49-F238E27FC236}">
                <a16:creationId xmlns:a16="http://schemas.microsoft.com/office/drawing/2014/main" id="{5AF55A86-FFE1-4C8B-816A-2F0E85F2A833}"/>
              </a:ext>
            </a:extLst>
          </p:cNvPr>
          <p:cNvPicPr>
            <a:picLocks noChangeAspect="1"/>
          </p:cNvPicPr>
          <p:nvPr/>
        </p:nvPicPr>
        <p:blipFill>
          <a:blip r:embed="rId2"/>
          <a:stretch>
            <a:fillRect/>
          </a:stretch>
        </p:blipFill>
        <p:spPr>
          <a:xfrm>
            <a:off x="8096250" y="2303463"/>
            <a:ext cx="3771900" cy="3873500"/>
          </a:xfrm>
          <a:prstGeom prst="rect">
            <a:avLst/>
          </a:prstGeom>
          <a:ln>
            <a:solidFill>
              <a:schemeClr val="accent1"/>
            </a:solidFill>
          </a:ln>
        </p:spPr>
      </p:pic>
      <p:pic>
        <p:nvPicPr>
          <p:cNvPr id="6" name="Picture 5">
            <a:extLst>
              <a:ext uri="{FF2B5EF4-FFF2-40B4-BE49-F238E27FC236}">
                <a16:creationId xmlns:a16="http://schemas.microsoft.com/office/drawing/2014/main" id="{D2E5E223-C626-4738-B7E7-FD7A3BFBE0AE}"/>
              </a:ext>
            </a:extLst>
          </p:cNvPr>
          <p:cNvPicPr>
            <a:picLocks noChangeAspect="1"/>
          </p:cNvPicPr>
          <p:nvPr/>
        </p:nvPicPr>
        <p:blipFill>
          <a:blip r:embed="rId3"/>
          <a:stretch>
            <a:fillRect/>
          </a:stretch>
        </p:blipFill>
        <p:spPr>
          <a:xfrm>
            <a:off x="838200" y="4240213"/>
            <a:ext cx="5943600" cy="1527175"/>
          </a:xfrm>
          <a:prstGeom prst="rect">
            <a:avLst/>
          </a:prstGeom>
          <a:ln>
            <a:solidFill>
              <a:schemeClr val="accent1"/>
            </a:solidFill>
          </a:ln>
        </p:spPr>
      </p:pic>
    </p:spTree>
    <p:extLst>
      <p:ext uri="{BB962C8B-B14F-4D97-AF65-F5344CB8AC3E}">
        <p14:creationId xmlns:p14="http://schemas.microsoft.com/office/powerpoint/2010/main" val="2881825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F931-ABE1-4287-855B-68748E16BA50}"/>
              </a:ext>
            </a:extLst>
          </p:cNvPr>
          <p:cNvSpPr>
            <a:spLocks noGrp="1"/>
          </p:cNvSpPr>
          <p:nvPr>
            <p:ph type="title"/>
          </p:nvPr>
        </p:nvSpPr>
        <p:spPr/>
        <p:txBody>
          <a:bodyPr/>
          <a:lstStyle/>
          <a:p>
            <a:r>
              <a:rPr lang="en-US" dirty="0"/>
              <a:t>Setting Up The Software (3)</a:t>
            </a:r>
          </a:p>
        </p:txBody>
      </p:sp>
      <p:sp>
        <p:nvSpPr>
          <p:cNvPr id="3" name="Content Placeholder 2">
            <a:extLst>
              <a:ext uri="{FF2B5EF4-FFF2-40B4-BE49-F238E27FC236}">
                <a16:creationId xmlns:a16="http://schemas.microsoft.com/office/drawing/2014/main" id="{E7952CC5-18AA-4AF7-AB58-9554FCCB20D2}"/>
              </a:ext>
            </a:extLst>
          </p:cNvPr>
          <p:cNvSpPr>
            <a:spLocks noGrp="1"/>
          </p:cNvSpPr>
          <p:nvPr>
            <p:ph idx="1"/>
          </p:nvPr>
        </p:nvSpPr>
        <p:spPr>
          <a:xfrm>
            <a:off x="838200" y="2141537"/>
            <a:ext cx="6264058" cy="4351338"/>
          </a:xfrm>
        </p:spPr>
        <p:txBody>
          <a:bodyPr/>
          <a:lstStyle/>
          <a:p>
            <a:pPr marL="0" indent="0">
              <a:buNone/>
            </a:pPr>
            <a:r>
              <a:rPr lang="en-US" dirty="0">
                <a:latin typeface="Calibri" panose="020F0502020204030204" pitchFamily="34" charset="0"/>
                <a:cs typeface="Arial" panose="020B0604020202020204" pitchFamily="34" charset="0"/>
              </a:rPr>
              <a:t>3) Go to repository in github. </a:t>
            </a:r>
            <a:r>
              <a:rPr lang="en-US" dirty="0" err="1">
                <a:latin typeface="Calibri" panose="020F0502020204030204" pitchFamily="34" charset="0"/>
                <a:cs typeface="Arial" panose="020B0604020202020204" pitchFamily="34" charset="0"/>
              </a:rPr>
              <a:t>Training_Tax_Microsimulation</a:t>
            </a:r>
            <a:r>
              <a:rPr lang="en-US" dirty="0">
                <a:latin typeface="Calibri" panose="020F0502020204030204" pitchFamily="34" charset="0"/>
                <a:cs typeface="Arial" panose="020B0604020202020204" pitchFamily="34" charset="0"/>
              </a:rPr>
              <a:t> model is under the organization “Revenue-Academy”</a:t>
            </a:r>
          </a:p>
          <a:p>
            <a:pPr marL="0" indent="0">
              <a:buNone/>
            </a:pPr>
            <a:r>
              <a:rPr lang="en-US" dirty="0">
                <a:latin typeface="Calibri" panose="020F0502020204030204" pitchFamily="34" charset="0"/>
                <a:cs typeface="Arial" panose="020B0604020202020204" pitchFamily="34" charset="0"/>
              </a:rPr>
              <a:t>4) Click on the “Fork” button</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latin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4A0040B5-5133-4001-947F-2ADCF28641DF}"/>
              </a:ext>
            </a:extLst>
          </p:cNvPr>
          <p:cNvSpPr>
            <a:spLocks noGrp="1"/>
          </p:cNvSpPr>
          <p:nvPr>
            <p:ph type="sldNum" sz="quarter" idx="12"/>
          </p:nvPr>
        </p:nvSpPr>
        <p:spPr/>
        <p:txBody>
          <a:bodyPr/>
          <a:lstStyle/>
          <a:p>
            <a:fld id="{52C44A77-5F5E-4CB9-8D56-F5EB4797E63D}" type="slidenum">
              <a:rPr lang="en-US" smtClean="0"/>
              <a:t>29</a:t>
            </a:fld>
            <a:endParaRPr lang="en-US"/>
          </a:p>
        </p:txBody>
      </p:sp>
      <p:pic>
        <p:nvPicPr>
          <p:cNvPr id="5" name="Picture 4">
            <a:extLst>
              <a:ext uri="{FF2B5EF4-FFF2-40B4-BE49-F238E27FC236}">
                <a16:creationId xmlns:a16="http://schemas.microsoft.com/office/drawing/2014/main" id="{B3703345-7616-46B5-A7A8-D2568C04DC19}"/>
              </a:ext>
            </a:extLst>
          </p:cNvPr>
          <p:cNvPicPr>
            <a:picLocks noChangeAspect="1"/>
          </p:cNvPicPr>
          <p:nvPr/>
        </p:nvPicPr>
        <p:blipFill>
          <a:blip r:embed="rId2"/>
          <a:stretch>
            <a:fillRect/>
          </a:stretch>
        </p:blipFill>
        <p:spPr>
          <a:xfrm>
            <a:off x="7096125" y="1881505"/>
            <a:ext cx="4928861" cy="4474845"/>
          </a:xfrm>
          <a:prstGeom prst="rect">
            <a:avLst/>
          </a:prstGeom>
          <a:ln>
            <a:solidFill>
              <a:schemeClr val="accent1"/>
            </a:solidFill>
          </a:ln>
        </p:spPr>
      </p:pic>
      <p:pic>
        <p:nvPicPr>
          <p:cNvPr id="6" name="Picture 5">
            <a:extLst>
              <a:ext uri="{FF2B5EF4-FFF2-40B4-BE49-F238E27FC236}">
                <a16:creationId xmlns:a16="http://schemas.microsoft.com/office/drawing/2014/main" id="{0F5DD445-AD6F-4A26-8D95-D7542776D5B2}"/>
              </a:ext>
            </a:extLst>
          </p:cNvPr>
          <p:cNvPicPr>
            <a:picLocks noChangeAspect="1"/>
          </p:cNvPicPr>
          <p:nvPr/>
        </p:nvPicPr>
        <p:blipFill>
          <a:blip r:embed="rId3"/>
          <a:stretch>
            <a:fillRect/>
          </a:stretch>
        </p:blipFill>
        <p:spPr>
          <a:xfrm>
            <a:off x="1017413" y="4564236"/>
            <a:ext cx="4695825" cy="1362075"/>
          </a:xfrm>
          <a:prstGeom prst="rect">
            <a:avLst/>
          </a:prstGeom>
          <a:ln>
            <a:solidFill>
              <a:schemeClr val="accent1"/>
            </a:solidFill>
          </a:ln>
        </p:spPr>
      </p:pic>
    </p:spTree>
    <p:extLst>
      <p:ext uri="{BB962C8B-B14F-4D97-AF65-F5344CB8AC3E}">
        <p14:creationId xmlns:p14="http://schemas.microsoft.com/office/powerpoint/2010/main" val="297219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83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EE86D52-C9FE-4470-93C5-3673B0432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445" y="2448170"/>
            <a:ext cx="3427091" cy="197057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6636D10F-8B86-452D-BA34-DF5CAF8FF134}"/>
              </a:ext>
            </a:extLst>
          </p:cNvPr>
          <p:cNvSpPr>
            <a:spLocks noGrp="1"/>
          </p:cNvSpPr>
          <p:nvPr>
            <p:ph type="title"/>
          </p:nvPr>
        </p:nvSpPr>
        <p:spPr>
          <a:xfrm>
            <a:off x="913776" y="640832"/>
            <a:ext cx="7906374" cy="1116662"/>
          </a:xfrm>
        </p:spPr>
        <p:txBody>
          <a:bodyPr>
            <a:normAutofit/>
          </a:bodyPr>
          <a:lstStyle/>
          <a:p>
            <a:r>
              <a:rPr lang="en-US" sz="3200" dirty="0"/>
              <a:t>What Are Its Uses To A Policy Maker?</a:t>
            </a:r>
          </a:p>
        </p:txBody>
      </p:sp>
      <p:sp>
        <p:nvSpPr>
          <p:cNvPr id="3" name="Content Placeholder 2">
            <a:extLst>
              <a:ext uri="{FF2B5EF4-FFF2-40B4-BE49-F238E27FC236}">
                <a16:creationId xmlns:a16="http://schemas.microsoft.com/office/drawing/2014/main" id="{2563CA26-64AF-4D10-A65D-021B57C31FDD}"/>
              </a:ext>
            </a:extLst>
          </p:cNvPr>
          <p:cNvSpPr>
            <a:spLocks noGrp="1"/>
          </p:cNvSpPr>
          <p:nvPr>
            <p:ph sz="quarter" idx="13"/>
          </p:nvPr>
        </p:nvSpPr>
        <p:spPr>
          <a:xfrm>
            <a:off x="913774" y="1909892"/>
            <a:ext cx="6564207" cy="4624258"/>
          </a:xfrm>
        </p:spPr>
        <p:txBody>
          <a:bodyPr>
            <a:noAutofit/>
          </a:bodyPr>
          <a:lstStyle/>
          <a:p>
            <a:pPr>
              <a:lnSpc>
                <a:spcPct val="110000"/>
              </a:lnSpc>
            </a:pPr>
            <a:r>
              <a:rPr lang="en-US" sz="1600" dirty="0"/>
              <a:t>Tax rules can be complicated with complex formulas. This tool the advantage to see the effects of tax reforms with easy tweaks in the functions and formulas, while it could be a tedious task to do the same in a spreadsheet like excel.</a:t>
            </a:r>
          </a:p>
          <a:p>
            <a:pPr>
              <a:lnSpc>
                <a:spcPct val="110000"/>
              </a:lnSpc>
            </a:pPr>
            <a:r>
              <a:rPr lang="en-US" sz="1600" dirty="0"/>
              <a:t>It can also be used to see macroeconomic impact on growth, savings, employment &amp; labor etc. Therefore, it not only calculates the tax revenue of the country but foresees what impacts the policy changes in tax can have on the economy as a whole.</a:t>
            </a:r>
          </a:p>
          <a:p>
            <a:pPr>
              <a:lnSpc>
                <a:spcPct val="110000"/>
              </a:lnSpc>
            </a:pPr>
            <a:r>
              <a:rPr lang="en-US" sz="1600" dirty="0"/>
              <a:t>The tool can also show the impacts of behavioral changes due to tax changes and adjustments.</a:t>
            </a:r>
          </a:p>
        </p:txBody>
      </p:sp>
    </p:spTree>
    <p:extLst>
      <p:ext uri="{BB962C8B-B14F-4D97-AF65-F5344CB8AC3E}">
        <p14:creationId xmlns:p14="http://schemas.microsoft.com/office/powerpoint/2010/main" val="147970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BED1-D50C-4B67-8157-1910D3FCF5D2}"/>
              </a:ext>
            </a:extLst>
          </p:cNvPr>
          <p:cNvSpPr>
            <a:spLocks noGrp="1"/>
          </p:cNvSpPr>
          <p:nvPr>
            <p:ph type="title"/>
          </p:nvPr>
        </p:nvSpPr>
        <p:spPr>
          <a:xfrm>
            <a:off x="838200" y="36641"/>
            <a:ext cx="10515600" cy="990493"/>
          </a:xfrm>
        </p:spPr>
        <p:txBody>
          <a:bodyPr/>
          <a:lstStyle/>
          <a:p>
            <a:r>
              <a:rPr lang="en-US" dirty="0"/>
              <a:t>Setting Up The Software (4)</a:t>
            </a:r>
          </a:p>
        </p:txBody>
      </p:sp>
      <p:sp>
        <p:nvSpPr>
          <p:cNvPr id="3" name="Content Placeholder 2">
            <a:extLst>
              <a:ext uri="{FF2B5EF4-FFF2-40B4-BE49-F238E27FC236}">
                <a16:creationId xmlns:a16="http://schemas.microsoft.com/office/drawing/2014/main" id="{2A6FBF5F-D15B-4DBA-8A3B-6785C14B583D}"/>
              </a:ext>
            </a:extLst>
          </p:cNvPr>
          <p:cNvSpPr>
            <a:spLocks noGrp="1"/>
          </p:cNvSpPr>
          <p:nvPr>
            <p:ph idx="1"/>
          </p:nvPr>
        </p:nvSpPr>
        <p:spPr>
          <a:xfrm>
            <a:off x="894567" y="1282390"/>
            <a:ext cx="6339214" cy="4008074"/>
          </a:xfrm>
        </p:spPr>
        <p:txBody>
          <a:bodyPr/>
          <a:lstStyle/>
          <a:p>
            <a:pPr marL="0" indent="0">
              <a:buNone/>
            </a:pPr>
            <a:r>
              <a:rPr lang="en-US" sz="2400" dirty="0">
                <a:latin typeface="Calibri" panose="020F0502020204030204" pitchFamily="34" charset="0"/>
                <a:cs typeface="Arial" panose="020B0604020202020204" pitchFamily="34" charset="0"/>
              </a:rPr>
              <a:t>This creates an online version of the repository under your username (say your username is “j23567”).</a:t>
            </a:r>
            <a:r>
              <a:rPr lang="en-US" sz="2400" dirty="0">
                <a:effectLst/>
                <a:latin typeface="Calibri" panose="020F0502020204030204" pitchFamily="34" charset="0"/>
                <a:ea typeface="Calibri" panose="020F0502020204030204" pitchFamily="34" charset="0"/>
                <a:cs typeface="Arial" panose="020B0604020202020204" pitchFamily="34" charset="0"/>
              </a:rPr>
              <a:t> You would now see the webpage with the repository under your name, there will be a Code and other folders.</a:t>
            </a:r>
          </a:p>
          <a:p>
            <a:pPr marL="0" indent="0">
              <a:buNone/>
            </a:pPr>
            <a:endParaRPr lang="en-US" dirty="0">
              <a:latin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1585902E-8B5A-4006-853A-31A7A2F263A7}"/>
              </a:ext>
            </a:extLst>
          </p:cNvPr>
          <p:cNvSpPr>
            <a:spLocks noGrp="1"/>
          </p:cNvSpPr>
          <p:nvPr>
            <p:ph type="sldNum" sz="quarter" idx="12"/>
          </p:nvPr>
        </p:nvSpPr>
        <p:spPr/>
        <p:txBody>
          <a:bodyPr/>
          <a:lstStyle/>
          <a:p>
            <a:fld id="{52C44A77-5F5E-4CB9-8D56-F5EB4797E63D}" type="slidenum">
              <a:rPr lang="en-US" smtClean="0"/>
              <a:t>30</a:t>
            </a:fld>
            <a:endParaRPr lang="en-US"/>
          </a:p>
        </p:txBody>
      </p:sp>
      <p:pic>
        <p:nvPicPr>
          <p:cNvPr id="6" name="Picture 5">
            <a:extLst>
              <a:ext uri="{FF2B5EF4-FFF2-40B4-BE49-F238E27FC236}">
                <a16:creationId xmlns:a16="http://schemas.microsoft.com/office/drawing/2014/main" id="{6F5FEFAF-213B-4D42-BFE9-8A2A140C4154}"/>
              </a:ext>
            </a:extLst>
          </p:cNvPr>
          <p:cNvPicPr>
            <a:picLocks noChangeAspect="1"/>
          </p:cNvPicPr>
          <p:nvPr/>
        </p:nvPicPr>
        <p:blipFill>
          <a:blip r:embed="rId2"/>
          <a:stretch>
            <a:fillRect/>
          </a:stretch>
        </p:blipFill>
        <p:spPr>
          <a:xfrm>
            <a:off x="7290148" y="1362204"/>
            <a:ext cx="4901852" cy="4994145"/>
          </a:xfrm>
          <a:prstGeom prst="rect">
            <a:avLst/>
          </a:prstGeom>
          <a:ln>
            <a:solidFill>
              <a:schemeClr val="accent1"/>
            </a:solidFill>
          </a:ln>
        </p:spPr>
      </p:pic>
      <p:pic>
        <p:nvPicPr>
          <p:cNvPr id="7" name="Picture 6">
            <a:extLst>
              <a:ext uri="{FF2B5EF4-FFF2-40B4-BE49-F238E27FC236}">
                <a16:creationId xmlns:a16="http://schemas.microsoft.com/office/drawing/2014/main" id="{F95FA560-4836-4968-A5B8-CFDE19A29A5C}"/>
              </a:ext>
            </a:extLst>
          </p:cNvPr>
          <p:cNvPicPr>
            <a:picLocks noChangeAspect="1"/>
          </p:cNvPicPr>
          <p:nvPr/>
        </p:nvPicPr>
        <p:blipFill>
          <a:blip r:embed="rId3"/>
          <a:stretch>
            <a:fillRect/>
          </a:stretch>
        </p:blipFill>
        <p:spPr>
          <a:xfrm>
            <a:off x="1036007" y="3269293"/>
            <a:ext cx="5943600" cy="3461708"/>
          </a:xfrm>
          <a:prstGeom prst="rect">
            <a:avLst/>
          </a:prstGeom>
          <a:ln>
            <a:solidFill>
              <a:schemeClr val="accent1"/>
            </a:solidFill>
          </a:ln>
        </p:spPr>
      </p:pic>
    </p:spTree>
    <p:extLst>
      <p:ext uri="{BB962C8B-B14F-4D97-AF65-F5344CB8AC3E}">
        <p14:creationId xmlns:p14="http://schemas.microsoft.com/office/powerpoint/2010/main" val="875750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DFF9-8186-4335-AE8B-85CEA185D28F}"/>
              </a:ext>
            </a:extLst>
          </p:cNvPr>
          <p:cNvSpPr>
            <a:spLocks noGrp="1"/>
          </p:cNvSpPr>
          <p:nvPr>
            <p:ph type="title"/>
          </p:nvPr>
        </p:nvSpPr>
        <p:spPr>
          <a:xfrm>
            <a:off x="0" y="0"/>
            <a:ext cx="10515600" cy="1325563"/>
          </a:xfrm>
        </p:spPr>
        <p:txBody>
          <a:bodyPr/>
          <a:lstStyle/>
          <a:p>
            <a:r>
              <a:rPr lang="en-US" dirty="0"/>
              <a:t>Setting Up The Software (5)</a:t>
            </a:r>
          </a:p>
        </p:txBody>
      </p:sp>
      <p:sp>
        <p:nvSpPr>
          <p:cNvPr id="3" name="Content Placeholder 2">
            <a:extLst>
              <a:ext uri="{FF2B5EF4-FFF2-40B4-BE49-F238E27FC236}">
                <a16:creationId xmlns:a16="http://schemas.microsoft.com/office/drawing/2014/main" id="{2CD7DE17-DA89-467E-8B6B-6A27B697B5F9}"/>
              </a:ext>
            </a:extLst>
          </p:cNvPr>
          <p:cNvSpPr>
            <a:spLocks noGrp="1"/>
          </p:cNvSpPr>
          <p:nvPr>
            <p:ph idx="1"/>
          </p:nvPr>
        </p:nvSpPr>
        <p:spPr>
          <a:xfrm>
            <a:off x="363255" y="1203959"/>
            <a:ext cx="6187857" cy="4351338"/>
          </a:xfrm>
        </p:spPr>
        <p:txBody>
          <a:bodyPr>
            <a:normAutofit/>
          </a:bodyPr>
          <a:lstStyle/>
          <a:p>
            <a:pPr marL="342900" marR="0" lvl="0" indent="-342900">
              <a:lnSpc>
                <a:spcPct val="107000"/>
              </a:lnSpc>
              <a:spcBef>
                <a:spcPts val="0"/>
              </a:spcBef>
              <a:spcAft>
                <a:spcPts val="800"/>
              </a:spcAft>
              <a:buFont typeface="+mj-lt"/>
              <a:buAutoNum type="arabicParenR" startAt="5"/>
            </a:pPr>
            <a:r>
              <a:rPr lang="en-US" dirty="0">
                <a:latin typeface="Calibri" panose="020F0502020204030204" pitchFamily="34" charset="0"/>
                <a:cs typeface="Arial" panose="020B0604020202020204" pitchFamily="34" charset="0"/>
              </a:rPr>
              <a:t>Now you will see a button on the webpage – Code. Click on it. It will open up a small window with a path. Click on the icon beside the path shown which copies the link. Alternatively, you may select the path shown in the window and copy it.</a:t>
            </a:r>
          </a:p>
          <a:p>
            <a:pPr marL="0" indent="0">
              <a:buNone/>
            </a:pPr>
            <a:r>
              <a:rPr lang="en-US" dirty="0">
                <a:effectLst/>
                <a:latin typeface="Calibri" panose="020F0502020204030204" pitchFamily="34" charset="0"/>
                <a:ea typeface="Calibri" panose="020F0502020204030204" pitchFamily="34" charset="0"/>
                <a:cs typeface="Arial" panose="020B0604020202020204" pitchFamily="34" charset="0"/>
              </a:rPr>
              <a:t>This creates a git file j23567/</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Training_Tax_Microsimulation.git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405C6C0B-3850-4831-BBC6-AFD72C402EAB}"/>
              </a:ext>
            </a:extLst>
          </p:cNvPr>
          <p:cNvSpPr>
            <a:spLocks noGrp="1"/>
          </p:cNvSpPr>
          <p:nvPr>
            <p:ph type="sldNum" sz="quarter" idx="12"/>
          </p:nvPr>
        </p:nvSpPr>
        <p:spPr/>
        <p:txBody>
          <a:bodyPr/>
          <a:lstStyle/>
          <a:p>
            <a:fld id="{52C44A77-5F5E-4CB9-8D56-F5EB4797E63D}" type="slidenum">
              <a:rPr lang="en-US" smtClean="0"/>
              <a:t>31</a:t>
            </a:fld>
            <a:endParaRPr lang="en-US"/>
          </a:p>
        </p:txBody>
      </p:sp>
      <p:pic>
        <p:nvPicPr>
          <p:cNvPr id="5" name="Picture 4">
            <a:extLst>
              <a:ext uri="{FF2B5EF4-FFF2-40B4-BE49-F238E27FC236}">
                <a16:creationId xmlns:a16="http://schemas.microsoft.com/office/drawing/2014/main" id="{F6EC30C9-C833-4DE8-8FB8-7951783AD427}"/>
              </a:ext>
            </a:extLst>
          </p:cNvPr>
          <p:cNvPicPr>
            <a:picLocks noChangeAspect="1"/>
          </p:cNvPicPr>
          <p:nvPr/>
        </p:nvPicPr>
        <p:blipFill>
          <a:blip r:embed="rId2"/>
          <a:stretch>
            <a:fillRect/>
          </a:stretch>
        </p:blipFill>
        <p:spPr>
          <a:xfrm>
            <a:off x="6551112" y="0"/>
            <a:ext cx="5640888" cy="4252595"/>
          </a:xfrm>
          <a:prstGeom prst="rect">
            <a:avLst/>
          </a:prstGeom>
          <a:ln>
            <a:solidFill>
              <a:schemeClr val="accent1"/>
            </a:solidFill>
          </a:ln>
        </p:spPr>
      </p:pic>
    </p:spTree>
    <p:extLst>
      <p:ext uri="{BB962C8B-B14F-4D97-AF65-F5344CB8AC3E}">
        <p14:creationId xmlns:p14="http://schemas.microsoft.com/office/powerpoint/2010/main" val="3287829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5868-555A-44BC-933B-74736EBC0F3D}"/>
              </a:ext>
            </a:extLst>
          </p:cNvPr>
          <p:cNvSpPr>
            <a:spLocks noGrp="1"/>
          </p:cNvSpPr>
          <p:nvPr>
            <p:ph type="title"/>
          </p:nvPr>
        </p:nvSpPr>
        <p:spPr/>
        <p:txBody>
          <a:bodyPr/>
          <a:lstStyle/>
          <a:p>
            <a:r>
              <a:rPr lang="en-US" dirty="0"/>
              <a:t>Setting Up The Software (6)</a:t>
            </a:r>
          </a:p>
        </p:txBody>
      </p:sp>
      <p:sp>
        <p:nvSpPr>
          <p:cNvPr id="4" name="Slide Number Placeholder 3">
            <a:extLst>
              <a:ext uri="{FF2B5EF4-FFF2-40B4-BE49-F238E27FC236}">
                <a16:creationId xmlns:a16="http://schemas.microsoft.com/office/drawing/2014/main" id="{540FA813-1E8C-4F57-9DF1-B24A14F3A3D4}"/>
              </a:ext>
            </a:extLst>
          </p:cNvPr>
          <p:cNvSpPr>
            <a:spLocks noGrp="1"/>
          </p:cNvSpPr>
          <p:nvPr>
            <p:ph type="sldNum" sz="quarter" idx="12"/>
          </p:nvPr>
        </p:nvSpPr>
        <p:spPr/>
        <p:txBody>
          <a:bodyPr/>
          <a:lstStyle/>
          <a:p>
            <a:fld id="{52C44A77-5F5E-4CB9-8D56-F5EB4797E63D}" type="slidenum">
              <a:rPr lang="en-US" smtClean="0"/>
              <a:t>32</a:t>
            </a:fld>
            <a:endParaRPr lang="en-US"/>
          </a:p>
        </p:txBody>
      </p:sp>
      <p:pic>
        <p:nvPicPr>
          <p:cNvPr id="5" name="Content Placeholder 4">
            <a:extLst>
              <a:ext uri="{FF2B5EF4-FFF2-40B4-BE49-F238E27FC236}">
                <a16:creationId xmlns:a16="http://schemas.microsoft.com/office/drawing/2014/main" id="{F29AF2AB-CAB3-4978-8844-960A244D1320}"/>
              </a:ext>
            </a:extLst>
          </p:cNvPr>
          <p:cNvPicPr>
            <a:picLocks noGrp="1" noChangeAspect="1"/>
          </p:cNvPicPr>
          <p:nvPr>
            <p:ph idx="1"/>
          </p:nvPr>
        </p:nvPicPr>
        <p:blipFill>
          <a:blip r:embed="rId2"/>
          <a:stretch>
            <a:fillRect/>
          </a:stretch>
        </p:blipFill>
        <p:spPr>
          <a:xfrm>
            <a:off x="475989" y="4940332"/>
            <a:ext cx="8315325" cy="1466850"/>
          </a:xfrm>
          <a:prstGeom prst="rect">
            <a:avLst/>
          </a:prstGeom>
          <a:ln>
            <a:solidFill>
              <a:schemeClr val="accent1"/>
            </a:solidFill>
          </a:ln>
        </p:spPr>
      </p:pic>
      <p:pic>
        <p:nvPicPr>
          <p:cNvPr id="6" name="Picture 5">
            <a:extLst>
              <a:ext uri="{FF2B5EF4-FFF2-40B4-BE49-F238E27FC236}">
                <a16:creationId xmlns:a16="http://schemas.microsoft.com/office/drawing/2014/main" id="{F280D97F-A61C-40BD-B4EA-F8A6BA17BCD1}"/>
              </a:ext>
            </a:extLst>
          </p:cNvPr>
          <p:cNvPicPr>
            <a:picLocks noChangeAspect="1"/>
          </p:cNvPicPr>
          <p:nvPr/>
        </p:nvPicPr>
        <p:blipFill>
          <a:blip r:embed="rId3"/>
          <a:stretch>
            <a:fillRect/>
          </a:stretch>
        </p:blipFill>
        <p:spPr>
          <a:xfrm>
            <a:off x="8409270" y="136525"/>
            <a:ext cx="3419475" cy="4705350"/>
          </a:xfrm>
          <a:prstGeom prst="rect">
            <a:avLst/>
          </a:prstGeom>
          <a:ln>
            <a:solidFill>
              <a:schemeClr val="accent1"/>
            </a:solidFill>
          </a:ln>
        </p:spPr>
      </p:pic>
      <p:sp>
        <p:nvSpPr>
          <p:cNvPr id="7" name="Content Placeholder 2">
            <a:extLst>
              <a:ext uri="{FF2B5EF4-FFF2-40B4-BE49-F238E27FC236}">
                <a16:creationId xmlns:a16="http://schemas.microsoft.com/office/drawing/2014/main" id="{2B7ABE2B-A14B-40F9-B6E2-51B32E5FDA27}"/>
              </a:ext>
            </a:extLst>
          </p:cNvPr>
          <p:cNvSpPr txBox="1">
            <a:spLocks/>
          </p:cNvSpPr>
          <p:nvPr/>
        </p:nvSpPr>
        <p:spPr>
          <a:xfrm>
            <a:off x="475989" y="1789145"/>
            <a:ext cx="61878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7000"/>
              </a:lnSpc>
              <a:spcBef>
                <a:spcPts val="0"/>
              </a:spcBef>
              <a:spcAft>
                <a:spcPts val="800"/>
              </a:spcAft>
              <a:buFont typeface="+mj-lt"/>
              <a:buAutoNum type="arabicParenR" startAt="6"/>
            </a:pPr>
            <a:r>
              <a:rPr lang="en-US" dirty="0">
                <a:effectLst/>
                <a:latin typeface="Calibri" panose="020F0502020204030204" pitchFamily="34" charset="0"/>
                <a:ea typeface="Calibri" panose="020F0502020204030204" pitchFamily="34" charset="0"/>
                <a:cs typeface="Arial" panose="020B0604020202020204" pitchFamily="34" charset="0"/>
              </a:rPr>
              <a:t>Open Anaconda prompt or Command Prompt or Terminal. In the command prompt navigate to the local directory where you want your repository – say “Micro-sim”.</a:t>
            </a:r>
          </a:p>
          <a:p>
            <a:pPr marL="514350" indent="-514350">
              <a:lnSpc>
                <a:spcPct val="107000"/>
              </a:lnSpc>
              <a:spcBef>
                <a:spcPts val="0"/>
              </a:spcBef>
              <a:spcAft>
                <a:spcPts val="800"/>
              </a:spcAft>
              <a:buFont typeface="+mj-lt"/>
              <a:buAutoNum type="arabicParenR" startAt="6"/>
            </a:pPr>
            <a:endParaRPr lang="en-US" dirty="0"/>
          </a:p>
        </p:txBody>
      </p:sp>
    </p:spTree>
    <p:extLst>
      <p:ext uri="{BB962C8B-B14F-4D97-AF65-F5344CB8AC3E}">
        <p14:creationId xmlns:p14="http://schemas.microsoft.com/office/powerpoint/2010/main" val="2510057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1314-B99B-4940-91B4-AC53CB5C6114}"/>
              </a:ext>
            </a:extLst>
          </p:cNvPr>
          <p:cNvSpPr>
            <a:spLocks noGrp="1"/>
          </p:cNvSpPr>
          <p:nvPr>
            <p:ph type="title"/>
          </p:nvPr>
        </p:nvSpPr>
        <p:spPr>
          <a:xfrm>
            <a:off x="247186" y="59428"/>
            <a:ext cx="10515600" cy="1325563"/>
          </a:xfrm>
        </p:spPr>
        <p:txBody>
          <a:bodyPr/>
          <a:lstStyle/>
          <a:p>
            <a:r>
              <a:rPr lang="en-US" dirty="0"/>
              <a:t>Setting Up The Software (7)</a:t>
            </a:r>
          </a:p>
        </p:txBody>
      </p:sp>
      <p:sp>
        <p:nvSpPr>
          <p:cNvPr id="3" name="Content Placeholder 2">
            <a:extLst>
              <a:ext uri="{FF2B5EF4-FFF2-40B4-BE49-F238E27FC236}">
                <a16:creationId xmlns:a16="http://schemas.microsoft.com/office/drawing/2014/main" id="{26E436B7-1F06-4737-A004-B2020ADA817C}"/>
              </a:ext>
            </a:extLst>
          </p:cNvPr>
          <p:cNvSpPr>
            <a:spLocks noGrp="1"/>
          </p:cNvSpPr>
          <p:nvPr>
            <p:ph idx="1"/>
          </p:nvPr>
        </p:nvSpPr>
        <p:spPr>
          <a:xfrm>
            <a:off x="838200" y="1170878"/>
            <a:ext cx="10515600" cy="5006085"/>
          </a:xfrm>
        </p:spPr>
        <p:txBody>
          <a:bodyPr/>
          <a:lstStyle/>
          <a:p>
            <a:pPr marL="514350" marR="0" lvl="0" indent="-514350">
              <a:lnSpc>
                <a:spcPct val="107000"/>
              </a:lnSpc>
              <a:spcBef>
                <a:spcPts val="0"/>
              </a:spcBef>
              <a:spcAft>
                <a:spcPts val="0"/>
              </a:spcAft>
              <a:buFont typeface="+mj-lt"/>
              <a:buAutoNum type="arabicParenR" startAt="7"/>
            </a:pPr>
            <a:r>
              <a:rPr lang="en-US" dirty="0">
                <a:effectLst/>
                <a:latin typeface="Calibri" panose="020F0502020204030204" pitchFamily="34" charset="0"/>
                <a:ea typeface="Calibri" panose="020F0502020204030204" pitchFamily="34" charset="0"/>
                <a:cs typeface="Arial" panose="020B0604020202020204" pitchFamily="34" charset="0"/>
              </a:rPr>
              <a:t>Now type </a:t>
            </a:r>
          </a:p>
          <a:p>
            <a:pPr marL="45720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a:t>
            </a:r>
            <a:r>
              <a:rPr lang="en-US" b="1" dirty="0">
                <a:effectLst/>
                <a:latin typeface="Calibri" panose="020F0502020204030204" pitchFamily="34" charset="0"/>
                <a:ea typeface="Calibri" panose="020F0502020204030204" pitchFamily="34" charset="0"/>
                <a:cs typeface="Arial" panose="020B0604020202020204" pitchFamily="34" charset="0"/>
              </a:rPr>
              <a:t>git clone</a:t>
            </a:r>
            <a:r>
              <a:rPr lang="en-US" dirty="0">
                <a:effectLst/>
                <a:latin typeface="Calibri" panose="020F0502020204030204" pitchFamily="34" charset="0"/>
                <a:ea typeface="Calibri" panose="020F0502020204030204" pitchFamily="34" charset="0"/>
                <a:cs typeface="Arial" panose="020B0604020202020204" pitchFamily="34" charset="0"/>
              </a:rPr>
              <a:t> ” &lt;paste the link you copied above&gt;</a:t>
            </a: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create a local copy of the repository creating a sub-directory under the name of the repository – “</a:t>
            </a:r>
            <a:r>
              <a:rPr lang="en-US"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dirty="0">
                <a:effectLst/>
                <a:latin typeface="Calibri" panose="020F0502020204030204" pitchFamily="34" charset="0"/>
                <a:ea typeface="Calibri" panose="020F050202020403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4CC0D249-2D1C-4578-851C-19DB2E7DA2BB}"/>
              </a:ext>
            </a:extLst>
          </p:cNvPr>
          <p:cNvSpPr>
            <a:spLocks noGrp="1"/>
          </p:cNvSpPr>
          <p:nvPr>
            <p:ph type="sldNum" sz="quarter" idx="12"/>
          </p:nvPr>
        </p:nvSpPr>
        <p:spPr/>
        <p:txBody>
          <a:bodyPr/>
          <a:lstStyle/>
          <a:p>
            <a:fld id="{52C44A77-5F5E-4CB9-8D56-F5EB4797E63D}" type="slidenum">
              <a:rPr lang="en-US" smtClean="0"/>
              <a:t>33</a:t>
            </a:fld>
            <a:endParaRPr lang="en-US"/>
          </a:p>
        </p:txBody>
      </p:sp>
      <p:pic>
        <p:nvPicPr>
          <p:cNvPr id="5" name="Picture 4">
            <a:extLst>
              <a:ext uri="{FF2B5EF4-FFF2-40B4-BE49-F238E27FC236}">
                <a16:creationId xmlns:a16="http://schemas.microsoft.com/office/drawing/2014/main" id="{50CA295F-371F-48CF-A473-501E6BB7A299}"/>
              </a:ext>
            </a:extLst>
          </p:cNvPr>
          <p:cNvPicPr>
            <a:picLocks noChangeAspect="1"/>
          </p:cNvPicPr>
          <p:nvPr/>
        </p:nvPicPr>
        <p:blipFill>
          <a:blip r:embed="rId2"/>
          <a:stretch>
            <a:fillRect/>
          </a:stretch>
        </p:blipFill>
        <p:spPr>
          <a:xfrm>
            <a:off x="1075859" y="3564942"/>
            <a:ext cx="5353050" cy="975995"/>
          </a:xfrm>
          <a:prstGeom prst="rect">
            <a:avLst/>
          </a:prstGeom>
          <a:ln>
            <a:solidFill>
              <a:schemeClr val="accent1"/>
            </a:solidFill>
          </a:ln>
        </p:spPr>
      </p:pic>
      <p:sp>
        <p:nvSpPr>
          <p:cNvPr id="7" name="TextBox 6">
            <a:extLst>
              <a:ext uri="{FF2B5EF4-FFF2-40B4-BE49-F238E27FC236}">
                <a16:creationId xmlns:a16="http://schemas.microsoft.com/office/drawing/2014/main" id="{012DB359-80FF-4435-A108-D2F9FF0EEDAE}"/>
              </a:ext>
            </a:extLst>
          </p:cNvPr>
          <p:cNvSpPr txBox="1"/>
          <p:nvPr/>
        </p:nvSpPr>
        <p:spPr>
          <a:xfrm>
            <a:off x="565731" y="4812551"/>
            <a:ext cx="6094140" cy="1454950"/>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arenR" startAt="8"/>
            </a:pPr>
            <a:r>
              <a:rPr lang="en-US" sz="2800" dirty="0">
                <a:effectLst/>
                <a:latin typeface="Calibri" panose="020F0502020204030204" pitchFamily="34" charset="0"/>
                <a:ea typeface="Calibri" panose="020F0502020204030204" pitchFamily="34" charset="0"/>
                <a:cs typeface="Arial" panose="020B0604020202020204" pitchFamily="34" charset="0"/>
              </a:rPr>
              <a:t>Now navigate to the directory that would be created – “</a:t>
            </a:r>
            <a:r>
              <a:rPr lang="en-US" sz="2800" dirty="0" err="1">
                <a:effectLst/>
                <a:latin typeface="Calibri" panose="020F0502020204030204" pitchFamily="34" charset="0"/>
                <a:ea typeface="Calibri" panose="020F0502020204030204" pitchFamily="34" charset="0"/>
                <a:cs typeface="Arial" panose="020B0604020202020204" pitchFamily="34" charset="0"/>
              </a:rPr>
              <a:t>Training_Tax_Microsimulation</a:t>
            </a:r>
            <a:r>
              <a:rPr lang="en-US" sz="2800" dirty="0">
                <a:effectLst/>
                <a:latin typeface="Calibri" panose="020F0502020204030204" pitchFamily="34" charset="0"/>
                <a:ea typeface="Calibri" panose="020F050202020403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7776BD31-B063-4B93-9B86-0EE88C38F379}"/>
              </a:ext>
            </a:extLst>
          </p:cNvPr>
          <p:cNvPicPr>
            <a:picLocks noChangeAspect="1"/>
          </p:cNvPicPr>
          <p:nvPr/>
        </p:nvPicPr>
        <p:blipFill>
          <a:blip r:embed="rId3"/>
          <a:stretch>
            <a:fillRect/>
          </a:stretch>
        </p:blipFill>
        <p:spPr>
          <a:xfrm>
            <a:off x="6566364" y="5028259"/>
            <a:ext cx="5378450" cy="847725"/>
          </a:xfrm>
          <a:prstGeom prst="rect">
            <a:avLst/>
          </a:prstGeom>
          <a:ln>
            <a:solidFill>
              <a:schemeClr val="accent1"/>
            </a:solidFill>
          </a:ln>
        </p:spPr>
      </p:pic>
    </p:spTree>
    <p:extLst>
      <p:ext uri="{BB962C8B-B14F-4D97-AF65-F5344CB8AC3E}">
        <p14:creationId xmlns:p14="http://schemas.microsoft.com/office/powerpoint/2010/main" val="3937113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3297-9729-4DC2-883E-EEA0D70593B0}"/>
              </a:ext>
            </a:extLst>
          </p:cNvPr>
          <p:cNvSpPr>
            <a:spLocks noGrp="1"/>
          </p:cNvSpPr>
          <p:nvPr>
            <p:ph type="title"/>
          </p:nvPr>
        </p:nvSpPr>
        <p:spPr>
          <a:xfrm>
            <a:off x="838200" y="365126"/>
            <a:ext cx="10515600" cy="627334"/>
          </a:xfrm>
        </p:spPr>
        <p:txBody>
          <a:bodyPr>
            <a:normAutofit fontScale="90000"/>
          </a:bodyPr>
          <a:lstStyle/>
          <a:p>
            <a:r>
              <a:rPr lang="en-US" dirty="0"/>
              <a:t>Setting Up The Software (8)</a:t>
            </a:r>
          </a:p>
        </p:txBody>
      </p:sp>
      <p:sp>
        <p:nvSpPr>
          <p:cNvPr id="3" name="Content Placeholder 2">
            <a:extLst>
              <a:ext uri="{FF2B5EF4-FFF2-40B4-BE49-F238E27FC236}">
                <a16:creationId xmlns:a16="http://schemas.microsoft.com/office/drawing/2014/main" id="{957C986A-D66A-473C-A55F-10B9725C54A8}"/>
              </a:ext>
            </a:extLst>
          </p:cNvPr>
          <p:cNvSpPr>
            <a:spLocks noGrp="1"/>
          </p:cNvSpPr>
          <p:nvPr>
            <p:ph idx="1"/>
          </p:nvPr>
        </p:nvSpPr>
        <p:spPr>
          <a:xfrm>
            <a:off x="392151" y="1207595"/>
            <a:ext cx="10515600" cy="4351338"/>
          </a:xfrm>
        </p:spPr>
        <p:txBody>
          <a:bodyPr/>
          <a:lstStyle/>
          <a:p>
            <a:pPr marL="342900" marR="0" lvl="0" indent="-342900">
              <a:lnSpc>
                <a:spcPct val="107000"/>
              </a:lnSpc>
              <a:spcBef>
                <a:spcPts val="0"/>
              </a:spcBef>
              <a:spcAft>
                <a:spcPts val="0"/>
              </a:spcAft>
              <a:buFont typeface="+mj-lt"/>
              <a:buAutoNum type="arabicParenR" startAt="9"/>
            </a:pPr>
            <a:r>
              <a:rPr lang="en-US" dirty="0">
                <a:effectLst/>
                <a:latin typeface="Calibri" panose="020F0502020204030204" pitchFamily="34" charset="0"/>
                <a:ea typeface="Calibri" panose="020F0502020204030204" pitchFamily="34" charset="0"/>
                <a:cs typeface="Arial" panose="020B0604020202020204" pitchFamily="34" charset="0"/>
              </a:rPr>
              <a:t>Check if the local repository is created. In the anaconda prompt window type,</a:t>
            </a:r>
          </a:p>
          <a:p>
            <a:pPr marL="457200" marR="0">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Arial" panose="020B0604020202020204" pitchFamily="34" charset="0"/>
              </a:rPr>
              <a:t>git remote -v</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will show two channels (origin)</a:t>
            </a:r>
          </a:p>
          <a:p>
            <a:pPr marL="0" indent="0">
              <a:buNone/>
            </a:pPr>
            <a:endParaRPr lang="en-US" dirty="0"/>
          </a:p>
        </p:txBody>
      </p:sp>
      <p:sp>
        <p:nvSpPr>
          <p:cNvPr id="4" name="Slide Number Placeholder 3">
            <a:extLst>
              <a:ext uri="{FF2B5EF4-FFF2-40B4-BE49-F238E27FC236}">
                <a16:creationId xmlns:a16="http://schemas.microsoft.com/office/drawing/2014/main" id="{FE5F83DF-DE6B-47CE-A721-C7FE932E0DE6}"/>
              </a:ext>
            </a:extLst>
          </p:cNvPr>
          <p:cNvSpPr>
            <a:spLocks noGrp="1"/>
          </p:cNvSpPr>
          <p:nvPr>
            <p:ph type="sldNum" sz="quarter" idx="12"/>
          </p:nvPr>
        </p:nvSpPr>
        <p:spPr/>
        <p:txBody>
          <a:bodyPr/>
          <a:lstStyle/>
          <a:p>
            <a:fld id="{52C44A77-5F5E-4CB9-8D56-F5EB4797E63D}" type="slidenum">
              <a:rPr lang="en-US" smtClean="0"/>
              <a:t>34</a:t>
            </a:fld>
            <a:endParaRPr lang="en-US"/>
          </a:p>
        </p:txBody>
      </p:sp>
      <p:pic>
        <p:nvPicPr>
          <p:cNvPr id="5" name="Picture 4">
            <a:extLst>
              <a:ext uri="{FF2B5EF4-FFF2-40B4-BE49-F238E27FC236}">
                <a16:creationId xmlns:a16="http://schemas.microsoft.com/office/drawing/2014/main" id="{CE0F4A7E-1102-47E2-B940-53B328FD2C9A}"/>
              </a:ext>
            </a:extLst>
          </p:cNvPr>
          <p:cNvPicPr>
            <a:picLocks noChangeAspect="1"/>
          </p:cNvPicPr>
          <p:nvPr/>
        </p:nvPicPr>
        <p:blipFill>
          <a:blip r:embed="rId2"/>
          <a:stretch>
            <a:fillRect/>
          </a:stretch>
        </p:blipFill>
        <p:spPr>
          <a:xfrm>
            <a:off x="847957" y="3181936"/>
            <a:ext cx="5353050" cy="866140"/>
          </a:xfrm>
          <a:prstGeom prst="rect">
            <a:avLst/>
          </a:prstGeom>
          <a:ln>
            <a:solidFill>
              <a:schemeClr val="accent1"/>
            </a:solidFill>
          </a:ln>
        </p:spPr>
      </p:pic>
      <p:sp>
        <p:nvSpPr>
          <p:cNvPr id="7" name="TextBox 6">
            <a:extLst>
              <a:ext uri="{FF2B5EF4-FFF2-40B4-BE49-F238E27FC236}">
                <a16:creationId xmlns:a16="http://schemas.microsoft.com/office/drawing/2014/main" id="{61BD17A1-C2D1-4013-BF5B-738A59510596}"/>
              </a:ext>
            </a:extLst>
          </p:cNvPr>
          <p:cNvSpPr txBox="1"/>
          <p:nvPr/>
        </p:nvSpPr>
        <p:spPr>
          <a:xfrm>
            <a:off x="392151" y="4161915"/>
            <a:ext cx="11617712" cy="2376997"/>
          </a:xfrm>
          <a:prstGeom prst="rect">
            <a:avLst/>
          </a:prstGeom>
          <a:noFill/>
        </p:spPr>
        <p:txBody>
          <a:bodyPr wrap="square">
            <a:spAutoFit/>
          </a:bodyPr>
          <a:lstStyle/>
          <a:p>
            <a:pPr marL="0" marR="0">
              <a:lnSpc>
                <a:spcPct val="107000"/>
              </a:lnSpc>
              <a:spcBef>
                <a:spcPts val="0"/>
              </a:spcBef>
              <a:spcAft>
                <a:spcPts val="800"/>
              </a:spcAft>
            </a:pPr>
            <a:r>
              <a:rPr lang="en-US" sz="2800" dirty="0">
                <a:latin typeface="Calibri" panose="020F0502020204030204" pitchFamily="34" charset="0"/>
                <a:cs typeface="Arial" panose="020B0604020202020204" pitchFamily="34" charset="0"/>
              </a:rPr>
              <a:t>This completes the process of creating a local copy of the repository. You can navigate to the directory </a:t>
            </a:r>
            <a:r>
              <a:rPr lang="en-US" sz="2800" dirty="0" err="1">
                <a:latin typeface="Calibri" panose="020F0502020204030204" pitchFamily="34" charset="0"/>
                <a:cs typeface="Arial" panose="020B0604020202020204" pitchFamily="34" charset="0"/>
              </a:rPr>
              <a:t>Training_Tax_Microsimulation</a:t>
            </a:r>
            <a:r>
              <a:rPr lang="en-US" sz="2800" dirty="0">
                <a:latin typeface="Calibri" panose="020F0502020204030204" pitchFamily="34" charset="0"/>
                <a:cs typeface="Arial" panose="020B0604020202020204" pitchFamily="34" charset="0"/>
              </a:rPr>
              <a:t> and see and access all the files that have been downloaded onto your computer. Next, we need to create an upstream channel to allow local changes to be reflected in our online repository.</a:t>
            </a:r>
          </a:p>
        </p:txBody>
      </p:sp>
    </p:spTree>
    <p:extLst>
      <p:ext uri="{BB962C8B-B14F-4D97-AF65-F5344CB8AC3E}">
        <p14:creationId xmlns:p14="http://schemas.microsoft.com/office/powerpoint/2010/main" val="1803038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(9)</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419100" y="1253331"/>
            <a:ext cx="5573750" cy="4351338"/>
          </a:xfrm>
        </p:spPr>
        <p:txBody>
          <a:bodyPr>
            <a:normAutofit fontScale="92500" lnSpcReduction="10000"/>
          </a:bodyPr>
          <a:lstStyle/>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Navigate to the main repository in github – not the forked copy. This can be got to by clicking on the link “Revenue-Academy/VAT-Gap-Model” which is below your online copy of the repository. This brings you to the main repository page.</a:t>
            </a:r>
          </a:p>
          <a:p>
            <a:pPr marL="342900" indent="-342900">
              <a:buFont typeface="+mj-lt"/>
              <a:buAutoNum type="arabicParenR" startAt="10"/>
            </a:pPr>
            <a:r>
              <a:rPr lang="en-US" dirty="0">
                <a:effectLst/>
                <a:latin typeface="Calibri" panose="020F0502020204030204" pitchFamily="34" charset="0"/>
                <a:ea typeface="Calibri" panose="020F0502020204030204" pitchFamily="34" charset="0"/>
                <a:cs typeface="Arial" panose="020B0604020202020204" pitchFamily="34" charset="0"/>
              </a:rPr>
              <a:t>We now click on the Code button. This opens a window with a path. Click on the icon beside the path shown which copies the link. Alternatively, you may select the path shown in the window and copy it. </a:t>
            </a: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0"/>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35</a:t>
            </a:fld>
            <a:endParaRPr lang="en-US"/>
          </a:p>
        </p:txBody>
      </p:sp>
      <p:pic>
        <p:nvPicPr>
          <p:cNvPr id="5" name="Picture 4">
            <a:extLst>
              <a:ext uri="{FF2B5EF4-FFF2-40B4-BE49-F238E27FC236}">
                <a16:creationId xmlns:a16="http://schemas.microsoft.com/office/drawing/2014/main" id="{D931545F-535E-471A-A7B1-BFD82DF15955}"/>
              </a:ext>
            </a:extLst>
          </p:cNvPr>
          <p:cNvPicPr>
            <a:picLocks noChangeAspect="1"/>
          </p:cNvPicPr>
          <p:nvPr/>
        </p:nvPicPr>
        <p:blipFill>
          <a:blip r:embed="rId2"/>
          <a:stretch>
            <a:fillRect/>
          </a:stretch>
        </p:blipFill>
        <p:spPr>
          <a:xfrm>
            <a:off x="6411950" y="365125"/>
            <a:ext cx="5780049" cy="2169795"/>
          </a:xfrm>
          <a:prstGeom prst="rect">
            <a:avLst/>
          </a:prstGeom>
          <a:ln>
            <a:solidFill>
              <a:schemeClr val="accent1"/>
            </a:solidFill>
          </a:ln>
        </p:spPr>
      </p:pic>
      <p:pic>
        <p:nvPicPr>
          <p:cNvPr id="6" name="Picture 5">
            <a:extLst>
              <a:ext uri="{FF2B5EF4-FFF2-40B4-BE49-F238E27FC236}">
                <a16:creationId xmlns:a16="http://schemas.microsoft.com/office/drawing/2014/main" id="{5D41B328-DCAF-4E1E-97E0-40B49B4207E9}"/>
              </a:ext>
            </a:extLst>
          </p:cNvPr>
          <p:cNvPicPr>
            <a:picLocks noChangeAspect="1"/>
          </p:cNvPicPr>
          <p:nvPr/>
        </p:nvPicPr>
        <p:blipFill>
          <a:blip r:embed="rId3"/>
          <a:stretch>
            <a:fillRect/>
          </a:stretch>
        </p:blipFill>
        <p:spPr>
          <a:xfrm>
            <a:off x="6411950" y="2913380"/>
            <a:ext cx="5780049" cy="3579495"/>
          </a:xfrm>
          <a:prstGeom prst="rect">
            <a:avLst/>
          </a:prstGeom>
          <a:ln>
            <a:solidFill>
              <a:schemeClr val="accent1"/>
            </a:solidFill>
          </a:ln>
        </p:spPr>
      </p:pic>
    </p:spTree>
    <p:extLst>
      <p:ext uri="{BB962C8B-B14F-4D97-AF65-F5344CB8AC3E}">
        <p14:creationId xmlns:p14="http://schemas.microsoft.com/office/powerpoint/2010/main" val="3518801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D56A-11BD-4EB5-B382-9B6114BF6B62}"/>
              </a:ext>
            </a:extLst>
          </p:cNvPr>
          <p:cNvSpPr>
            <a:spLocks noGrp="1"/>
          </p:cNvSpPr>
          <p:nvPr>
            <p:ph type="title"/>
          </p:nvPr>
        </p:nvSpPr>
        <p:spPr>
          <a:xfrm>
            <a:off x="0" y="96434"/>
            <a:ext cx="10013795" cy="1325563"/>
          </a:xfrm>
        </p:spPr>
        <p:txBody>
          <a:bodyPr/>
          <a:lstStyle/>
          <a:p>
            <a:r>
              <a:rPr lang="en-US" dirty="0"/>
              <a:t>Setting Up The Software (10)</a:t>
            </a:r>
          </a:p>
        </p:txBody>
      </p:sp>
      <p:sp>
        <p:nvSpPr>
          <p:cNvPr id="3" name="Content Placeholder 2">
            <a:extLst>
              <a:ext uri="{FF2B5EF4-FFF2-40B4-BE49-F238E27FC236}">
                <a16:creationId xmlns:a16="http://schemas.microsoft.com/office/drawing/2014/main" id="{AB76E31F-762F-4086-9072-96E72D1EB842}"/>
              </a:ext>
            </a:extLst>
          </p:cNvPr>
          <p:cNvSpPr>
            <a:spLocks noGrp="1"/>
          </p:cNvSpPr>
          <p:nvPr>
            <p:ph idx="1"/>
          </p:nvPr>
        </p:nvSpPr>
        <p:spPr>
          <a:xfrm>
            <a:off x="321528" y="1253331"/>
            <a:ext cx="5573750" cy="4351338"/>
          </a:xfrm>
        </p:spPr>
        <p:txBody>
          <a:bodyPr>
            <a:normAutofit fontScale="47500" lnSpcReduction="20000"/>
          </a:bodyPr>
          <a:lstStyle/>
          <a:p>
            <a:pPr marL="342900" marR="0" lvl="0" indent="-342900">
              <a:lnSpc>
                <a:spcPct val="107000"/>
              </a:lnSpc>
              <a:spcBef>
                <a:spcPts val="0"/>
              </a:spcBef>
              <a:spcAft>
                <a:spcPts val="800"/>
              </a:spcAft>
              <a:buFont typeface="+mj-lt"/>
              <a:buAutoNum type="arabicParenR" startAt="12"/>
            </a:pPr>
            <a:r>
              <a:rPr lang="en-US" sz="4000" dirty="0">
                <a:effectLst/>
                <a:latin typeface="Calibri" panose="020F0502020204030204" pitchFamily="34" charset="0"/>
                <a:ea typeface="Calibri" panose="020F0502020204030204" pitchFamily="34" charset="0"/>
                <a:cs typeface="Arial" panose="020B0604020202020204" pitchFamily="34" charset="0"/>
              </a:rPr>
              <a:t>Go to anaconda prompt/Command Prompt/Terminal to the folder where the local repository is placed and type</a:t>
            </a:r>
          </a:p>
          <a:p>
            <a:pPr marL="0" marR="0">
              <a:lnSpc>
                <a:spcPct val="107000"/>
              </a:lnSpc>
              <a:spcBef>
                <a:spcPts val="0"/>
              </a:spcBef>
              <a:spcAft>
                <a:spcPts val="800"/>
              </a:spcAft>
            </a:pPr>
            <a:r>
              <a:rPr lang="en-US" sz="4500" b="1" dirty="0">
                <a:effectLst/>
                <a:latin typeface="Calibri" panose="020F0502020204030204" pitchFamily="34" charset="0"/>
                <a:ea typeface="Calibri" panose="020F0502020204030204" pitchFamily="34" charset="0"/>
                <a:cs typeface="Arial" panose="020B0604020202020204" pitchFamily="34" charset="0"/>
              </a:rPr>
              <a:t> git remote add upstream</a:t>
            </a:r>
            <a:r>
              <a:rPr lang="en-US" sz="4500" dirty="0">
                <a:effectLst/>
                <a:latin typeface="Calibri" panose="020F0502020204030204" pitchFamily="34" charset="0"/>
                <a:ea typeface="Calibri" panose="020F0502020204030204" pitchFamily="34" charset="0"/>
                <a:cs typeface="Arial" panose="020B0604020202020204" pitchFamily="34" charset="0"/>
              </a:rPr>
              <a:t> &lt;paste the link you copied above&gt;</a:t>
            </a: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4500" dirty="0">
                <a:effectLst/>
                <a:latin typeface="Calibri" panose="020F0502020204030204" pitchFamily="34" charset="0"/>
                <a:ea typeface="Calibri" panose="020F0502020204030204" pitchFamily="34" charset="0"/>
                <a:cs typeface="Arial" panose="020B0604020202020204" pitchFamily="34" charset="0"/>
              </a:rPr>
              <a:t>This creates an upstream channel and completes the creation of the local repository and links it to the online repository. The channels created can be verified by typing </a:t>
            </a:r>
            <a:r>
              <a:rPr lang="en-US" sz="4500" b="1" dirty="0">
                <a:effectLst/>
                <a:latin typeface="Calibri" panose="020F0502020204030204" pitchFamily="34" charset="0"/>
                <a:ea typeface="Calibri" panose="020F0502020204030204" pitchFamily="34" charset="0"/>
                <a:cs typeface="Arial" panose="020B0604020202020204" pitchFamily="34" charset="0"/>
              </a:rPr>
              <a:t>git remote -v</a:t>
            </a:r>
            <a:r>
              <a:rPr lang="en-US" sz="4500" dirty="0">
                <a:effectLst/>
                <a:latin typeface="Calibri" panose="020F0502020204030204" pitchFamily="34" charset="0"/>
                <a:ea typeface="Calibri" panose="020F0502020204030204" pitchFamily="34" charset="0"/>
                <a:cs typeface="Arial" panose="020B0604020202020204" pitchFamily="34" charset="0"/>
              </a:rPr>
              <a:t>. it would show the upstream as well as origin channels.</a:t>
            </a: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36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arenR" startAt="11"/>
            </a:pP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822B3835-258B-41AA-932F-9659789A5FC9}"/>
              </a:ext>
            </a:extLst>
          </p:cNvPr>
          <p:cNvSpPr>
            <a:spLocks noGrp="1"/>
          </p:cNvSpPr>
          <p:nvPr>
            <p:ph type="sldNum" sz="quarter" idx="12"/>
          </p:nvPr>
        </p:nvSpPr>
        <p:spPr/>
        <p:txBody>
          <a:bodyPr/>
          <a:lstStyle/>
          <a:p>
            <a:fld id="{52C44A77-5F5E-4CB9-8D56-F5EB4797E63D}" type="slidenum">
              <a:rPr lang="en-US" smtClean="0"/>
              <a:t>36</a:t>
            </a:fld>
            <a:endParaRPr lang="en-US"/>
          </a:p>
        </p:txBody>
      </p:sp>
      <p:pic>
        <p:nvPicPr>
          <p:cNvPr id="7" name="Picture 6">
            <a:extLst>
              <a:ext uri="{FF2B5EF4-FFF2-40B4-BE49-F238E27FC236}">
                <a16:creationId xmlns:a16="http://schemas.microsoft.com/office/drawing/2014/main" id="{ECCD4D9E-CBB9-4BD3-88C8-F55E599EC332}"/>
              </a:ext>
            </a:extLst>
          </p:cNvPr>
          <p:cNvPicPr>
            <a:picLocks noChangeAspect="1"/>
          </p:cNvPicPr>
          <p:nvPr/>
        </p:nvPicPr>
        <p:blipFill>
          <a:blip r:embed="rId2"/>
          <a:stretch>
            <a:fillRect/>
          </a:stretch>
        </p:blipFill>
        <p:spPr>
          <a:xfrm>
            <a:off x="6618248" y="136525"/>
            <a:ext cx="5573751" cy="2871470"/>
          </a:xfrm>
          <a:prstGeom prst="rect">
            <a:avLst/>
          </a:prstGeom>
          <a:ln>
            <a:solidFill>
              <a:schemeClr val="accent1"/>
            </a:solidFill>
          </a:ln>
        </p:spPr>
      </p:pic>
      <p:pic>
        <p:nvPicPr>
          <p:cNvPr id="8" name="Picture 7">
            <a:extLst>
              <a:ext uri="{FF2B5EF4-FFF2-40B4-BE49-F238E27FC236}">
                <a16:creationId xmlns:a16="http://schemas.microsoft.com/office/drawing/2014/main" id="{DBFD0D3F-2EBC-4606-B13D-9BC3A01AA246}"/>
              </a:ext>
            </a:extLst>
          </p:cNvPr>
          <p:cNvPicPr>
            <a:picLocks noChangeAspect="1"/>
          </p:cNvPicPr>
          <p:nvPr/>
        </p:nvPicPr>
        <p:blipFill>
          <a:blip r:embed="rId3"/>
          <a:stretch>
            <a:fillRect/>
          </a:stretch>
        </p:blipFill>
        <p:spPr>
          <a:xfrm>
            <a:off x="321528" y="2817966"/>
            <a:ext cx="5943600" cy="854075"/>
          </a:xfrm>
          <a:prstGeom prst="rect">
            <a:avLst/>
          </a:prstGeom>
          <a:ln>
            <a:solidFill>
              <a:schemeClr val="accent1"/>
            </a:solidFill>
          </a:ln>
        </p:spPr>
      </p:pic>
      <p:pic>
        <p:nvPicPr>
          <p:cNvPr id="9" name="Picture 8">
            <a:extLst>
              <a:ext uri="{FF2B5EF4-FFF2-40B4-BE49-F238E27FC236}">
                <a16:creationId xmlns:a16="http://schemas.microsoft.com/office/drawing/2014/main" id="{F6F451AB-155D-4CD8-BFD8-A6D23CE6D993}"/>
              </a:ext>
            </a:extLst>
          </p:cNvPr>
          <p:cNvPicPr>
            <a:picLocks noChangeAspect="1"/>
          </p:cNvPicPr>
          <p:nvPr/>
        </p:nvPicPr>
        <p:blipFill>
          <a:blip r:embed="rId4"/>
          <a:stretch>
            <a:fillRect/>
          </a:stretch>
        </p:blipFill>
        <p:spPr>
          <a:xfrm>
            <a:off x="353124" y="5269624"/>
            <a:ext cx="5943600" cy="935355"/>
          </a:xfrm>
          <a:prstGeom prst="rect">
            <a:avLst/>
          </a:prstGeom>
          <a:ln>
            <a:solidFill>
              <a:schemeClr val="accent1"/>
            </a:solidFill>
          </a:ln>
        </p:spPr>
      </p:pic>
    </p:spTree>
    <p:extLst>
      <p:ext uri="{BB962C8B-B14F-4D97-AF65-F5344CB8AC3E}">
        <p14:creationId xmlns:p14="http://schemas.microsoft.com/office/powerpoint/2010/main" val="277858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5B19-105E-4864-9C0D-0B8B84415FF8}"/>
              </a:ext>
            </a:extLst>
          </p:cNvPr>
          <p:cNvSpPr>
            <a:spLocks noGrp="1"/>
          </p:cNvSpPr>
          <p:nvPr>
            <p:ph type="title"/>
          </p:nvPr>
        </p:nvSpPr>
        <p:spPr>
          <a:xfrm>
            <a:off x="808999" y="408968"/>
            <a:ext cx="10364451" cy="895957"/>
          </a:xfrm>
        </p:spPr>
        <p:txBody>
          <a:bodyPr>
            <a:normAutofit/>
          </a:bodyPr>
          <a:lstStyle/>
          <a:p>
            <a:pPr lvl="0"/>
            <a:r>
              <a:rPr lang="en-US" sz="3200" dirty="0"/>
              <a:t>Design of the Microsimulation Model</a:t>
            </a:r>
          </a:p>
        </p:txBody>
      </p:sp>
      <p:sp>
        <p:nvSpPr>
          <p:cNvPr id="3" name="Content Placeholder 2">
            <a:extLst>
              <a:ext uri="{FF2B5EF4-FFF2-40B4-BE49-F238E27FC236}">
                <a16:creationId xmlns:a16="http://schemas.microsoft.com/office/drawing/2014/main" id="{776E3D1E-B092-4687-8206-E131F35197CE}"/>
              </a:ext>
            </a:extLst>
          </p:cNvPr>
          <p:cNvSpPr>
            <a:spLocks noGrp="1"/>
          </p:cNvSpPr>
          <p:nvPr>
            <p:ph idx="1"/>
          </p:nvPr>
        </p:nvSpPr>
        <p:spPr>
          <a:xfrm>
            <a:off x="913775" y="1447801"/>
            <a:ext cx="10364452" cy="4343400"/>
          </a:xfrm>
        </p:spPr>
        <p:txBody>
          <a:bodyPr>
            <a:normAutofit/>
          </a:bodyPr>
          <a:lstStyle/>
          <a:p>
            <a:pPr lvl="1"/>
            <a:r>
              <a:rPr lang="en-US"/>
              <a:t>Records </a:t>
            </a:r>
            <a:r>
              <a:rPr lang="en-US" dirty="0"/>
              <a:t>Module</a:t>
            </a:r>
          </a:p>
          <a:p>
            <a:pPr lvl="2"/>
            <a:r>
              <a:rPr lang="en-US" sz="1800" dirty="0"/>
              <a:t>Tax Return information</a:t>
            </a:r>
          </a:p>
          <a:p>
            <a:pPr lvl="2"/>
            <a:r>
              <a:rPr lang="en-US" sz="1800" dirty="0"/>
              <a:t>Data preparation including weights</a:t>
            </a:r>
          </a:p>
          <a:p>
            <a:pPr lvl="2"/>
            <a:r>
              <a:rPr lang="en-US" sz="1800" dirty="0"/>
              <a:t>Data description</a:t>
            </a:r>
          </a:p>
          <a:p>
            <a:pPr lvl="1"/>
            <a:r>
              <a:rPr lang="en-US" dirty="0"/>
              <a:t>Policy Module (and Policy Reform)</a:t>
            </a:r>
          </a:p>
          <a:p>
            <a:pPr lvl="1"/>
            <a:r>
              <a:rPr lang="en-US" dirty="0"/>
              <a:t>Calculator Module (and Tax Functions)</a:t>
            </a:r>
          </a:p>
          <a:p>
            <a:pPr lvl="1"/>
            <a:r>
              <a:rPr lang="en-US" dirty="0"/>
              <a:t>Grow Factors Module</a:t>
            </a:r>
          </a:p>
          <a:p>
            <a:pPr lvl="1"/>
            <a:r>
              <a:rPr lang="en-US" dirty="0"/>
              <a:t>Applications Module (app0, app1, app2 etc.)</a:t>
            </a:r>
          </a:p>
          <a:p>
            <a:endParaRPr lang="en-US" dirty="0"/>
          </a:p>
        </p:txBody>
      </p:sp>
    </p:spTree>
    <p:extLst>
      <p:ext uri="{BB962C8B-B14F-4D97-AF65-F5344CB8AC3E}">
        <p14:creationId xmlns:p14="http://schemas.microsoft.com/office/powerpoint/2010/main" val="436154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4FC4-E16C-4458-96F3-D85C07A91A25}"/>
              </a:ext>
            </a:extLst>
          </p:cNvPr>
          <p:cNvSpPr>
            <a:spLocks noGrp="1"/>
          </p:cNvSpPr>
          <p:nvPr>
            <p:ph type="title"/>
          </p:nvPr>
        </p:nvSpPr>
        <p:spPr>
          <a:xfrm>
            <a:off x="838200" y="159944"/>
            <a:ext cx="10515600" cy="710130"/>
          </a:xfrm>
        </p:spPr>
        <p:txBody>
          <a:bodyPr>
            <a:normAutofit/>
          </a:bodyPr>
          <a:lstStyle/>
          <a:p>
            <a:r>
              <a:rPr lang="en-US" sz="3200" dirty="0"/>
              <a:t>Structure of the Microsimulation Model</a:t>
            </a:r>
          </a:p>
        </p:txBody>
      </p:sp>
      <p:pic>
        <p:nvPicPr>
          <p:cNvPr id="5" name="Picture 4">
            <a:extLst>
              <a:ext uri="{FF2B5EF4-FFF2-40B4-BE49-F238E27FC236}">
                <a16:creationId xmlns:a16="http://schemas.microsoft.com/office/drawing/2014/main" id="{D76C6529-82FB-4115-82F2-30E5609B955E}"/>
              </a:ext>
            </a:extLst>
          </p:cNvPr>
          <p:cNvPicPr>
            <a:picLocks noChangeAspect="1"/>
          </p:cNvPicPr>
          <p:nvPr/>
        </p:nvPicPr>
        <p:blipFill>
          <a:blip r:embed="rId2"/>
          <a:stretch>
            <a:fillRect/>
          </a:stretch>
        </p:blipFill>
        <p:spPr>
          <a:xfrm>
            <a:off x="1311591" y="985962"/>
            <a:ext cx="5810250" cy="5619625"/>
          </a:xfrm>
          <a:prstGeom prst="rect">
            <a:avLst/>
          </a:prstGeom>
        </p:spPr>
      </p:pic>
      <p:sp>
        <p:nvSpPr>
          <p:cNvPr id="3" name="TextBox 2">
            <a:extLst>
              <a:ext uri="{FF2B5EF4-FFF2-40B4-BE49-F238E27FC236}">
                <a16:creationId xmlns:a16="http://schemas.microsoft.com/office/drawing/2014/main" id="{37E2D243-E770-4331-BC50-B9F0810A0FB4}"/>
              </a:ext>
            </a:extLst>
          </p:cNvPr>
          <p:cNvSpPr txBox="1"/>
          <p:nvPr/>
        </p:nvSpPr>
        <p:spPr>
          <a:xfrm>
            <a:off x="7342423" y="1378747"/>
            <a:ext cx="2061553" cy="1569660"/>
          </a:xfrm>
          <a:prstGeom prst="rect">
            <a:avLst/>
          </a:prstGeom>
          <a:noFill/>
          <a:ln w="25400">
            <a:solidFill>
              <a:schemeClr val="tx1"/>
            </a:solidFill>
          </a:ln>
        </p:spPr>
        <p:txBody>
          <a:bodyPr wrap="square" rtlCol="0">
            <a:spAutoFit/>
          </a:bodyPr>
          <a:lstStyle/>
          <a:p>
            <a:r>
              <a:rPr lang="en-US" sz="1200" dirty="0"/>
              <a:t>records_variables.json file defines all the variables from the tax return form aka the ‘</a:t>
            </a:r>
            <a:r>
              <a:rPr lang="en-US" sz="1200" dirty="0">
                <a:solidFill>
                  <a:srgbClr val="FF0000"/>
                </a:solidFill>
              </a:rPr>
              <a:t>red variables</a:t>
            </a:r>
            <a:r>
              <a:rPr lang="en-US" sz="1200" dirty="0"/>
              <a:t>’</a:t>
            </a:r>
            <a:r>
              <a:rPr lang="en-US" sz="1200" dirty="0">
                <a:solidFill>
                  <a:srgbClr val="FF0000"/>
                </a:solidFill>
              </a:rPr>
              <a:t> </a:t>
            </a:r>
            <a:r>
              <a:rPr lang="en-US" sz="1200" dirty="0"/>
              <a:t>as well as the calculated variables.</a:t>
            </a:r>
          </a:p>
          <a:p>
            <a:r>
              <a:rPr lang="en-US" sz="1200" dirty="0"/>
              <a:t>Pit_weights.csv file has the representative weights of the records of the tax filers.</a:t>
            </a:r>
          </a:p>
        </p:txBody>
      </p:sp>
      <p:cxnSp>
        <p:nvCxnSpPr>
          <p:cNvPr id="7" name="Straight Arrow Connector 6">
            <a:extLst>
              <a:ext uri="{FF2B5EF4-FFF2-40B4-BE49-F238E27FC236}">
                <a16:creationId xmlns:a16="http://schemas.microsoft.com/office/drawing/2014/main" id="{349FC77B-C9F7-4155-9F13-BDA9C31D6588}"/>
              </a:ext>
            </a:extLst>
          </p:cNvPr>
          <p:cNvCxnSpPr/>
          <p:nvPr/>
        </p:nvCxnSpPr>
        <p:spPr>
          <a:xfrm>
            <a:off x="6987141" y="2119253"/>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924723-932D-4F6D-B338-036B51678D87}"/>
              </a:ext>
            </a:extLst>
          </p:cNvPr>
          <p:cNvSpPr txBox="1"/>
          <p:nvPr/>
        </p:nvSpPr>
        <p:spPr>
          <a:xfrm>
            <a:off x="7342424" y="3106902"/>
            <a:ext cx="1880235" cy="1200329"/>
          </a:xfrm>
          <a:prstGeom prst="rect">
            <a:avLst/>
          </a:prstGeom>
          <a:noFill/>
          <a:ln w="25400">
            <a:solidFill>
              <a:schemeClr val="tx1"/>
            </a:solidFill>
          </a:ln>
        </p:spPr>
        <p:txBody>
          <a:bodyPr wrap="square" rtlCol="0">
            <a:spAutoFit/>
          </a:bodyPr>
          <a:lstStyle/>
          <a:p>
            <a:r>
              <a:rPr lang="en-US" sz="1200" dirty="0"/>
              <a:t>current_law_policy.json file defines the current law policy variables while changes in policy reforms can be made in </a:t>
            </a:r>
            <a:r>
              <a:rPr lang="en-US" sz="1200" dirty="0">
                <a:solidFill>
                  <a:srgbClr val="00B0F0"/>
                </a:solidFill>
              </a:rPr>
              <a:t>reform.json </a:t>
            </a:r>
            <a:r>
              <a:rPr lang="en-US" sz="1200" dirty="0"/>
              <a:t>files.</a:t>
            </a:r>
          </a:p>
        </p:txBody>
      </p:sp>
      <p:cxnSp>
        <p:nvCxnSpPr>
          <p:cNvPr id="9" name="Straight Arrow Connector 8">
            <a:extLst>
              <a:ext uri="{FF2B5EF4-FFF2-40B4-BE49-F238E27FC236}">
                <a16:creationId xmlns:a16="http://schemas.microsoft.com/office/drawing/2014/main" id="{9C01D784-AE46-43DA-B417-3096978323A1}"/>
              </a:ext>
            </a:extLst>
          </p:cNvPr>
          <p:cNvCxnSpPr/>
          <p:nvPr/>
        </p:nvCxnSpPr>
        <p:spPr>
          <a:xfrm>
            <a:off x="6987140" y="6030295"/>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E77CEB-BC65-4CAF-8DA2-39E47EFFE53D}"/>
              </a:ext>
            </a:extLst>
          </p:cNvPr>
          <p:cNvSpPr txBox="1"/>
          <p:nvPr/>
        </p:nvSpPr>
        <p:spPr>
          <a:xfrm>
            <a:off x="7342423" y="5471459"/>
            <a:ext cx="1880235" cy="1015663"/>
          </a:xfrm>
          <a:prstGeom prst="rect">
            <a:avLst/>
          </a:prstGeom>
          <a:noFill/>
          <a:ln w="25400">
            <a:solidFill>
              <a:schemeClr val="tx1"/>
            </a:solidFill>
          </a:ln>
        </p:spPr>
        <p:txBody>
          <a:bodyPr wrap="square" rtlCol="0">
            <a:spAutoFit/>
          </a:bodyPr>
          <a:lstStyle/>
          <a:p>
            <a:r>
              <a:rPr lang="en-US" sz="1200" dirty="0"/>
              <a:t>growfactors.cvs file projects the growth percentage at which the variables (each line item) is growing every year. </a:t>
            </a:r>
          </a:p>
        </p:txBody>
      </p:sp>
      <p:cxnSp>
        <p:nvCxnSpPr>
          <p:cNvPr id="11" name="Straight Arrow Connector 10">
            <a:extLst>
              <a:ext uri="{FF2B5EF4-FFF2-40B4-BE49-F238E27FC236}">
                <a16:creationId xmlns:a16="http://schemas.microsoft.com/office/drawing/2014/main" id="{F4C3EE44-6724-47F2-BE7C-FAE7C3C43AE8}"/>
              </a:ext>
            </a:extLst>
          </p:cNvPr>
          <p:cNvCxnSpPr/>
          <p:nvPr/>
        </p:nvCxnSpPr>
        <p:spPr>
          <a:xfrm>
            <a:off x="6987140" y="3429000"/>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0D2F02-A59B-4DF6-A336-C249A1C0B3BC}"/>
              </a:ext>
            </a:extLst>
          </p:cNvPr>
          <p:cNvSpPr txBox="1"/>
          <p:nvPr/>
        </p:nvSpPr>
        <p:spPr>
          <a:xfrm>
            <a:off x="7342423" y="4418308"/>
            <a:ext cx="1880235" cy="646331"/>
          </a:xfrm>
          <a:prstGeom prst="rect">
            <a:avLst/>
          </a:prstGeom>
          <a:noFill/>
          <a:ln w="25400">
            <a:solidFill>
              <a:schemeClr val="tx1"/>
            </a:solidFill>
          </a:ln>
        </p:spPr>
        <p:txBody>
          <a:bodyPr wrap="square" rtlCol="0">
            <a:spAutoFit/>
          </a:bodyPr>
          <a:lstStyle/>
          <a:p>
            <a:r>
              <a:rPr lang="en-US" sz="1200" dirty="0"/>
              <a:t>functions.py file does all the main tax calculations for e.g., the PIT tax.</a:t>
            </a:r>
          </a:p>
        </p:txBody>
      </p:sp>
      <p:cxnSp>
        <p:nvCxnSpPr>
          <p:cNvPr id="13" name="Straight Arrow Connector 12">
            <a:extLst>
              <a:ext uri="{FF2B5EF4-FFF2-40B4-BE49-F238E27FC236}">
                <a16:creationId xmlns:a16="http://schemas.microsoft.com/office/drawing/2014/main" id="{F82E85F1-D0E6-4C02-9A2D-A43E1AE2B1FA}"/>
              </a:ext>
            </a:extLst>
          </p:cNvPr>
          <p:cNvCxnSpPr/>
          <p:nvPr/>
        </p:nvCxnSpPr>
        <p:spPr>
          <a:xfrm>
            <a:off x="6987140" y="4710608"/>
            <a:ext cx="269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638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BEAD-5CBD-418D-BDA8-5991678B26A2}"/>
              </a:ext>
            </a:extLst>
          </p:cNvPr>
          <p:cNvSpPr>
            <a:spLocks noGrp="1"/>
          </p:cNvSpPr>
          <p:nvPr>
            <p:ph type="title"/>
          </p:nvPr>
        </p:nvSpPr>
        <p:spPr/>
        <p:txBody>
          <a:bodyPr/>
          <a:lstStyle/>
          <a:p>
            <a:r>
              <a:rPr lang="en-US" dirty="0"/>
              <a:t>Summary of Tasks</a:t>
            </a:r>
          </a:p>
        </p:txBody>
      </p:sp>
      <p:sp>
        <p:nvSpPr>
          <p:cNvPr id="3" name="Content Placeholder 2">
            <a:extLst>
              <a:ext uri="{FF2B5EF4-FFF2-40B4-BE49-F238E27FC236}">
                <a16:creationId xmlns:a16="http://schemas.microsoft.com/office/drawing/2014/main" id="{013D0E9B-0707-4DB7-A078-66DD27606EDE}"/>
              </a:ext>
            </a:extLst>
          </p:cNvPr>
          <p:cNvSpPr>
            <a:spLocks noGrp="1"/>
          </p:cNvSpPr>
          <p:nvPr>
            <p:ph idx="1"/>
          </p:nvPr>
        </p:nvSpPr>
        <p:spPr/>
        <p:txBody>
          <a:bodyPr/>
          <a:lstStyle/>
          <a:p>
            <a:r>
              <a:rPr lang="en-US" dirty="0"/>
              <a:t>Setup the software</a:t>
            </a:r>
          </a:p>
          <a:p>
            <a:r>
              <a:rPr lang="en-US" dirty="0"/>
              <a:t>Import the pit.csv data into records.py</a:t>
            </a:r>
          </a:p>
          <a:p>
            <a:r>
              <a:rPr lang="en-US" dirty="0"/>
              <a:t>Import the </a:t>
            </a:r>
            <a:r>
              <a:rPr lang="en-US" dirty="0" err="1"/>
              <a:t>pit_weights</a:t>
            </a:r>
            <a:r>
              <a:rPr lang="en-US" dirty="0"/>
              <a:t> data into records.py</a:t>
            </a:r>
          </a:p>
          <a:p>
            <a:r>
              <a:rPr lang="en-US" dirty="0"/>
              <a:t>Build the records_variable.json file</a:t>
            </a:r>
          </a:p>
          <a:p>
            <a:r>
              <a:rPr lang="en-US" dirty="0"/>
              <a:t>Build the current_law_policy.json file</a:t>
            </a:r>
          </a:p>
          <a:p>
            <a:r>
              <a:rPr lang="en-US" dirty="0"/>
              <a:t>Import the current_law_policy.json file into policy.py</a:t>
            </a:r>
          </a:p>
          <a:p>
            <a:r>
              <a:rPr lang="en-US" dirty="0"/>
              <a:t>Incorporate </a:t>
            </a:r>
            <a:r>
              <a:rPr lang="en-US" dirty="0" err="1"/>
              <a:t>growfactors</a:t>
            </a:r>
            <a:endParaRPr lang="en-US" dirty="0"/>
          </a:p>
          <a:p>
            <a:r>
              <a:rPr lang="en-US" dirty="0"/>
              <a:t>Write a short function to calculate the PIT</a:t>
            </a:r>
          </a:p>
        </p:txBody>
      </p:sp>
      <p:sp>
        <p:nvSpPr>
          <p:cNvPr id="4" name="Slide Number Placeholder 3">
            <a:extLst>
              <a:ext uri="{FF2B5EF4-FFF2-40B4-BE49-F238E27FC236}">
                <a16:creationId xmlns:a16="http://schemas.microsoft.com/office/drawing/2014/main" id="{3FE5E8F5-0D3A-4C19-AE03-3501C442397A}"/>
              </a:ext>
            </a:extLst>
          </p:cNvPr>
          <p:cNvSpPr>
            <a:spLocks noGrp="1"/>
          </p:cNvSpPr>
          <p:nvPr>
            <p:ph type="sldNum" sz="quarter" idx="12"/>
          </p:nvPr>
        </p:nvSpPr>
        <p:spPr/>
        <p:txBody>
          <a:bodyPr/>
          <a:lstStyle/>
          <a:p>
            <a:fld id="{52C44A77-5F5E-4CB9-8D56-F5EB4797E63D}" type="slidenum">
              <a:rPr lang="en-US" smtClean="0"/>
              <a:t>39</a:t>
            </a:fld>
            <a:endParaRPr lang="en-US"/>
          </a:p>
        </p:txBody>
      </p:sp>
    </p:spTree>
    <p:extLst>
      <p:ext uri="{BB962C8B-B14F-4D97-AF65-F5344CB8AC3E}">
        <p14:creationId xmlns:p14="http://schemas.microsoft.com/office/powerpoint/2010/main" val="341075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549D-75DA-4CC8-816A-FEDB28FD56A1}"/>
              </a:ext>
            </a:extLst>
          </p:cNvPr>
          <p:cNvSpPr>
            <a:spLocks noGrp="1"/>
          </p:cNvSpPr>
          <p:nvPr>
            <p:ph type="title"/>
          </p:nvPr>
        </p:nvSpPr>
        <p:spPr>
          <a:xfrm>
            <a:off x="2662518" y="188258"/>
            <a:ext cx="7117975" cy="485489"/>
          </a:xfrm>
        </p:spPr>
        <p:txBody>
          <a:bodyPr>
            <a:normAutofit fontScale="90000"/>
          </a:bodyPr>
          <a:lstStyle/>
          <a:p>
            <a:pPr algn="ctr"/>
            <a:br>
              <a:rPr lang="en-US" sz="3600" dirty="0"/>
            </a:br>
            <a:r>
              <a:rPr lang="en-US" sz="3600" dirty="0"/>
              <a:t>What Are The Key Inputs To The Model?</a:t>
            </a:r>
            <a:br>
              <a:rPr lang="en-US" sz="2000" dirty="0"/>
            </a:br>
            <a:endParaRPr lang="en-US" sz="2000" dirty="0"/>
          </a:p>
        </p:txBody>
      </p:sp>
      <p:sp>
        <p:nvSpPr>
          <p:cNvPr id="3" name="Content Placeholder 2">
            <a:extLst>
              <a:ext uri="{FF2B5EF4-FFF2-40B4-BE49-F238E27FC236}">
                <a16:creationId xmlns:a16="http://schemas.microsoft.com/office/drawing/2014/main" id="{F4506083-C3B1-47B8-A7F6-BD4013761D40}"/>
              </a:ext>
            </a:extLst>
          </p:cNvPr>
          <p:cNvSpPr>
            <a:spLocks noGrp="1"/>
          </p:cNvSpPr>
          <p:nvPr>
            <p:ph sz="quarter" idx="13"/>
          </p:nvPr>
        </p:nvSpPr>
        <p:spPr>
          <a:xfrm>
            <a:off x="5988424" y="846270"/>
            <a:ext cx="5516495" cy="5529130"/>
          </a:xfrm>
        </p:spPr>
        <p:txBody>
          <a:bodyPr>
            <a:normAutofit lnSpcReduction="10000"/>
          </a:bodyPr>
          <a:lstStyle/>
          <a:p>
            <a:pPr lvl="1"/>
            <a:r>
              <a:rPr lang="en-US" sz="1600" dirty="0"/>
              <a:t>Data collection</a:t>
            </a:r>
          </a:p>
          <a:p>
            <a:pPr lvl="2"/>
            <a:r>
              <a:rPr lang="en-US" sz="1400" dirty="0"/>
              <a:t>the weighted sample  should simulate the  population DATA of country’s tax return forms.</a:t>
            </a:r>
          </a:p>
          <a:p>
            <a:pPr lvl="2"/>
            <a:r>
              <a:rPr lang="en-US" sz="1400" dirty="0"/>
              <a:t>The stratified sample size should depend on the variance in the population data. </a:t>
            </a:r>
          </a:p>
          <a:p>
            <a:pPr lvl="2"/>
            <a:r>
              <a:rPr lang="en-US" sz="1400" dirty="0"/>
              <a:t>The entire set of data records are not needed. </a:t>
            </a:r>
          </a:p>
          <a:p>
            <a:pPr lvl="2"/>
            <a:r>
              <a:rPr lang="en-US" sz="1400" dirty="0"/>
              <a:t>For Revenue projections the growth rate can depend on the logic you apply to the specific variables, for e.g. it could be GDP growth rates, salary growth rate or investment income.</a:t>
            </a:r>
          </a:p>
          <a:p>
            <a:pPr lvl="1"/>
            <a:r>
              <a:rPr lang="en-US" sz="1600" dirty="0"/>
              <a:t>Records Module</a:t>
            </a:r>
          </a:p>
          <a:p>
            <a:pPr lvl="2"/>
            <a:r>
              <a:rPr lang="en-US" sz="1400" dirty="0"/>
              <a:t>Tax Return information</a:t>
            </a:r>
          </a:p>
          <a:p>
            <a:pPr lvl="2"/>
            <a:r>
              <a:rPr lang="en-US" sz="1400" dirty="0"/>
              <a:t>Data preparation including weights</a:t>
            </a:r>
          </a:p>
          <a:p>
            <a:pPr lvl="2"/>
            <a:r>
              <a:rPr lang="en-US" sz="1400" dirty="0"/>
              <a:t>Data description</a:t>
            </a:r>
          </a:p>
          <a:p>
            <a:pPr lvl="1"/>
            <a:r>
              <a:rPr lang="en-US" sz="1600" dirty="0"/>
              <a:t>Policy Module</a:t>
            </a:r>
          </a:p>
          <a:p>
            <a:pPr lvl="2"/>
            <a:r>
              <a:rPr lang="en-US" sz="1200" dirty="0"/>
              <a:t>Includes the rates, bases and exemption information</a:t>
            </a:r>
          </a:p>
          <a:p>
            <a:pPr lvl="1"/>
            <a:r>
              <a:rPr lang="en-US" sz="1600" dirty="0"/>
              <a:t>Calculator Module (and Tax Functions)</a:t>
            </a:r>
          </a:p>
          <a:p>
            <a:pPr lvl="2"/>
            <a:r>
              <a:rPr lang="en-US" sz="1200" dirty="0"/>
              <a:t>Calculates the taxes using the data from the records module and the policy parameters from the Policy module</a:t>
            </a:r>
          </a:p>
          <a:p>
            <a:pPr lvl="1"/>
            <a:r>
              <a:rPr lang="en-US" sz="1600" dirty="0"/>
              <a:t>Grow Factors Module</a:t>
            </a:r>
          </a:p>
          <a:p>
            <a:pPr lvl="2"/>
            <a:r>
              <a:rPr lang="en-US" sz="1200" dirty="0"/>
              <a:t>Calculates the growth in the taxes</a:t>
            </a:r>
          </a:p>
          <a:p>
            <a:pPr lvl="1"/>
            <a:r>
              <a:rPr lang="en-US" sz="1600" dirty="0"/>
              <a:t>Applications Module (app0, app1, app2 etc.)</a:t>
            </a:r>
          </a:p>
          <a:p>
            <a:pPr lvl="2"/>
            <a:r>
              <a:rPr lang="en-US" sz="1200" dirty="0"/>
              <a:t>Brings together all the modules above in an easy interface</a:t>
            </a:r>
          </a:p>
          <a:p>
            <a:pPr lvl="2"/>
            <a:endParaRPr lang="en-US" sz="900" dirty="0"/>
          </a:p>
          <a:p>
            <a:pPr lvl="2"/>
            <a:endParaRPr lang="en-US" sz="900" dirty="0"/>
          </a:p>
          <a:p>
            <a:pPr lvl="2"/>
            <a:endParaRPr lang="en-US" sz="900" dirty="0"/>
          </a:p>
          <a:p>
            <a:endParaRPr lang="en-US" sz="900" dirty="0"/>
          </a:p>
        </p:txBody>
      </p:sp>
      <p:pic>
        <p:nvPicPr>
          <p:cNvPr id="5" name="Content Placeholder 9" descr="A close up of electronics&#10;&#10;Description automatically generated">
            <a:extLst>
              <a:ext uri="{FF2B5EF4-FFF2-40B4-BE49-F238E27FC236}">
                <a16:creationId xmlns:a16="http://schemas.microsoft.com/office/drawing/2014/main" id="{482CEDD2-A0D6-4D3D-A252-5264A5C4A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03" y="1147548"/>
            <a:ext cx="5090461" cy="4299472"/>
          </a:xfrm>
          <a:prstGeom prst="rect">
            <a:avLst/>
          </a:prstGeom>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946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A64B-12EA-463D-A214-CA58D36E7EF9}"/>
              </a:ext>
            </a:extLst>
          </p:cNvPr>
          <p:cNvSpPr>
            <a:spLocks noGrp="1"/>
          </p:cNvSpPr>
          <p:nvPr>
            <p:ph type="title"/>
          </p:nvPr>
        </p:nvSpPr>
        <p:spPr>
          <a:xfrm>
            <a:off x="1408110" y="332767"/>
            <a:ext cx="9105901" cy="734033"/>
          </a:xfrm>
        </p:spPr>
        <p:txBody>
          <a:bodyPr>
            <a:normAutofit/>
          </a:bodyPr>
          <a:lstStyle/>
          <a:p>
            <a:r>
              <a:rPr lang="en-US" sz="3200" dirty="0"/>
              <a:t>Reading the Data</a:t>
            </a:r>
          </a:p>
        </p:txBody>
      </p:sp>
      <p:sp>
        <p:nvSpPr>
          <p:cNvPr id="3" name="Content Placeholder 2">
            <a:extLst>
              <a:ext uri="{FF2B5EF4-FFF2-40B4-BE49-F238E27FC236}">
                <a16:creationId xmlns:a16="http://schemas.microsoft.com/office/drawing/2014/main" id="{22E2396B-8ECA-4987-8E8B-EDEBC311B79F}"/>
              </a:ext>
            </a:extLst>
          </p:cNvPr>
          <p:cNvSpPr>
            <a:spLocks noGrp="1"/>
          </p:cNvSpPr>
          <p:nvPr>
            <p:ph idx="1"/>
          </p:nvPr>
        </p:nvSpPr>
        <p:spPr>
          <a:xfrm>
            <a:off x="913775" y="1343025"/>
            <a:ext cx="10364452" cy="4981575"/>
          </a:xfrm>
        </p:spPr>
        <p:txBody>
          <a:bodyPr>
            <a:normAutofit/>
          </a:bodyPr>
          <a:lstStyle/>
          <a:p>
            <a:r>
              <a:rPr lang="en-US" dirty="0"/>
              <a:t>Preparing the data to be read into the other modules (Tax Return Data and Survey Data)</a:t>
            </a:r>
          </a:p>
          <a:p>
            <a:r>
              <a:rPr lang="en-US" dirty="0"/>
              <a:t>Linking the pit.csv, pit_weights.csv and </a:t>
            </a:r>
            <a:r>
              <a:rPr lang="en-US" dirty="0" err="1"/>
              <a:t>records_variables.json</a:t>
            </a:r>
            <a:r>
              <a:rPr lang="en-US" dirty="0"/>
              <a:t> with Records Class</a:t>
            </a:r>
          </a:p>
          <a:p>
            <a:r>
              <a:rPr lang="en-US" dirty="0"/>
              <a:t>Linking the </a:t>
            </a:r>
            <a:r>
              <a:rPr lang="en-US" dirty="0" err="1"/>
              <a:t>current_law_policy.json</a:t>
            </a:r>
            <a:r>
              <a:rPr lang="en-US" dirty="0"/>
              <a:t> file with the Policy class</a:t>
            </a:r>
          </a:p>
          <a:p>
            <a:r>
              <a:rPr lang="en-US" dirty="0"/>
              <a:t>Update app1_reform.json with a reform using </a:t>
            </a:r>
            <a:r>
              <a:rPr lang="en-US" dirty="0" err="1"/>
              <a:t>current_law_policy.json</a:t>
            </a:r>
            <a:r>
              <a:rPr lang="en-US" dirty="0"/>
              <a:t> as the template</a:t>
            </a:r>
          </a:p>
          <a:p>
            <a:r>
              <a:rPr lang="en-US" dirty="0"/>
              <a:t>Run app0.py, app1.py </a:t>
            </a:r>
          </a:p>
          <a:p>
            <a:r>
              <a:rPr lang="en-US" dirty="0"/>
              <a:t>Run app2.py to introduce the idea of </a:t>
            </a:r>
            <a:r>
              <a:rPr lang="en-US" dirty="0" err="1"/>
              <a:t>growfactors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4806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4FB6-5224-4900-AFE8-EAABE9BA0E70}"/>
              </a:ext>
            </a:extLst>
          </p:cNvPr>
          <p:cNvSpPr>
            <a:spLocks noGrp="1"/>
          </p:cNvSpPr>
          <p:nvPr>
            <p:ph type="title"/>
          </p:nvPr>
        </p:nvSpPr>
        <p:spPr/>
        <p:txBody>
          <a:bodyPr/>
          <a:lstStyle/>
          <a:p>
            <a:r>
              <a:rPr lang="en-US" dirty="0"/>
              <a:t>Data Input – pit.csv and pitweights.csv</a:t>
            </a:r>
          </a:p>
        </p:txBody>
      </p:sp>
      <p:sp>
        <p:nvSpPr>
          <p:cNvPr id="3" name="Content Placeholder 2">
            <a:extLst>
              <a:ext uri="{FF2B5EF4-FFF2-40B4-BE49-F238E27FC236}">
                <a16:creationId xmlns:a16="http://schemas.microsoft.com/office/drawing/2014/main" id="{2BDC7D3B-85B1-4C17-8CBB-87BA1BE9A4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F1290D-9EE9-4281-A716-5A71CA419C41}"/>
              </a:ext>
            </a:extLst>
          </p:cNvPr>
          <p:cNvSpPr>
            <a:spLocks noGrp="1"/>
          </p:cNvSpPr>
          <p:nvPr>
            <p:ph type="sldNum" sz="quarter" idx="12"/>
          </p:nvPr>
        </p:nvSpPr>
        <p:spPr/>
        <p:txBody>
          <a:bodyPr/>
          <a:lstStyle/>
          <a:p>
            <a:fld id="{52C44A77-5F5E-4CB9-8D56-F5EB4797E63D}" type="slidenum">
              <a:rPr lang="en-US" smtClean="0"/>
              <a:t>41</a:t>
            </a:fld>
            <a:endParaRPr lang="en-US"/>
          </a:p>
        </p:txBody>
      </p:sp>
      <p:pic>
        <p:nvPicPr>
          <p:cNvPr id="5" name="Picture 4">
            <a:extLst>
              <a:ext uri="{FF2B5EF4-FFF2-40B4-BE49-F238E27FC236}">
                <a16:creationId xmlns:a16="http://schemas.microsoft.com/office/drawing/2014/main" id="{09FF4CAA-A8AC-4C0B-B2F0-4D6A1C1FFEB0}"/>
              </a:ext>
            </a:extLst>
          </p:cNvPr>
          <p:cNvPicPr>
            <a:picLocks noChangeAspect="1"/>
          </p:cNvPicPr>
          <p:nvPr/>
        </p:nvPicPr>
        <p:blipFill>
          <a:blip r:embed="rId2"/>
          <a:stretch>
            <a:fillRect/>
          </a:stretch>
        </p:blipFill>
        <p:spPr>
          <a:xfrm>
            <a:off x="285750" y="1613104"/>
            <a:ext cx="11383207" cy="2388190"/>
          </a:xfrm>
          <a:prstGeom prst="rect">
            <a:avLst/>
          </a:prstGeom>
        </p:spPr>
      </p:pic>
      <p:pic>
        <p:nvPicPr>
          <p:cNvPr id="6" name="Picture 5">
            <a:extLst>
              <a:ext uri="{FF2B5EF4-FFF2-40B4-BE49-F238E27FC236}">
                <a16:creationId xmlns:a16="http://schemas.microsoft.com/office/drawing/2014/main" id="{068085F0-67B6-4AC9-9BBF-3DA6D04DD72D}"/>
              </a:ext>
            </a:extLst>
          </p:cNvPr>
          <p:cNvPicPr>
            <a:picLocks noChangeAspect="1"/>
          </p:cNvPicPr>
          <p:nvPr/>
        </p:nvPicPr>
        <p:blipFill>
          <a:blip r:embed="rId3"/>
          <a:stretch>
            <a:fillRect/>
          </a:stretch>
        </p:blipFill>
        <p:spPr>
          <a:xfrm>
            <a:off x="285750" y="4104164"/>
            <a:ext cx="11383206" cy="2500312"/>
          </a:xfrm>
          <a:prstGeom prst="rect">
            <a:avLst/>
          </a:prstGeom>
        </p:spPr>
      </p:pic>
    </p:spTree>
    <p:extLst>
      <p:ext uri="{BB962C8B-B14F-4D97-AF65-F5344CB8AC3E}">
        <p14:creationId xmlns:p14="http://schemas.microsoft.com/office/powerpoint/2010/main" val="216042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B705-8506-4B6F-950A-BFCE4B6C5968}"/>
              </a:ext>
            </a:extLst>
          </p:cNvPr>
          <p:cNvSpPr>
            <a:spLocks noGrp="1"/>
          </p:cNvSpPr>
          <p:nvPr>
            <p:ph type="title"/>
          </p:nvPr>
        </p:nvSpPr>
        <p:spPr>
          <a:xfrm>
            <a:off x="838200" y="294668"/>
            <a:ext cx="10525125" cy="895958"/>
          </a:xfrm>
        </p:spPr>
        <p:txBody>
          <a:bodyPr>
            <a:normAutofit/>
          </a:bodyPr>
          <a:lstStyle/>
          <a:p>
            <a:r>
              <a:rPr lang="en-US" sz="3200" dirty="0"/>
              <a:t>Getting started with the model (Prerequisites)</a:t>
            </a:r>
          </a:p>
        </p:txBody>
      </p:sp>
      <p:sp>
        <p:nvSpPr>
          <p:cNvPr id="3" name="Content Placeholder 2">
            <a:extLst>
              <a:ext uri="{FF2B5EF4-FFF2-40B4-BE49-F238E27FC236}">
                <a16:creationId xmlns:a16="http://schemas.microsoft.com/office/drawing/2014/main" id="{D80E9DE9-1F1D-45D7-840C-460BA9467DBB}"/>
              </a:ext>
            </a:extLst>
          </p:cNvPr>
          <p:cNvSpPr>
            <a:spLocks noGrp="1"/>
          </p:cNvSpPr>
          <p:nvPr>
            <p:ph idx="1"/>
          </p:nvPr>
        </p:nvSpPr>
        <p:spPr>
          <a:xfrm>
            <a:off x="913775" y="1285875"/>
            <a:ext cx="10364452" cy="5277457"/>
          </a:xfrm>
        </p:spPr>
        <p:txBody>
          <a:bodyPr>
            <a:normAutofit/>
          </a:bodyPr>
          <a:lstStyle/>
          <a:p>
            <a:pPr lvl="0"/>
            <a:r>
              <a:rPr lang="en-US" dirty="0"/>
              <a:t>GIT &amp; Anaconda</a:t>
            </a:r>
          </a:p>
          <a:p>
            <a:pPr lvl="1"/>
            <a:r>
              <a:rPr lang="en-US" dirty="0"/>
              <a:t>Install git and python</a:t>
            </a:r>
          </a:p>
          <a:p>
            <a:pPr lvl="1"/>
            <a:r>
              <a:rPr lang="en-US" dirty="0"/>
              <a:t>Setup github and sync</a:t>
            </a:r>
          </a:p>
          <a:p>
            <a:pPr lvl="1"/>
            <a:r>
              <a:rPr lang="en-US" dirty="0"/>
              <a:t>Open an account with github.com</a:t>
            </a:r>
          </a:p>
          <a:p>
            <a:pPr lvl="1"/>
            <a:r>
              <a:rPr lang="en-US" dirty="0"/>
              <a:t>Download “git </a:t>
            </a:r>
            <a:r>
              <a:rPr lang="en-US" dirty="0" err="1"/>
              <a:t>scm</a:t>
            </a:r>
            <a:r>
              <a:rPr lang="en-US" dirty="0"/>
              <a:t>” (google it)</a:t>
            </a:r>
          </a:p>
          <a:p>
            <a:pPr lvl="1"/>
            <a:r>
              <a:rPr lang="en-US" dirty="0"/>
              <a:t>From eservices download “Anaconda Navigator” and install (you may need IT to help you with it)</a:t>
            </a:r>
          </a:p>
          <a:p>
            <a:pPr lvl="1"/>
            <a:r>
              <a:rPr lang="en-US" dirty="0"/>
              <a:t>We would need to run our python programs using “</a:t>
            </a:r>
            <a:r>
              <a:rPr lang="en-US" dirty="0" err="1"/>
              <a:t>spyder</a:t>
            </a:r>
            <a:r>
              <a:rPr lang="en-US" dirty="0"/>
              <a:t>” and the “Anaconda Prompt” which comes with the Anaconda package</a:t>
            </a:r>
          </a:p>
        </p:txBody>
      </p:sp>
    </p:spTree>
    <p:extLst>
      <p:ext uri="{BB962C8B-B14F-4D97-AF65-F5344CB8AC3E}">
        <p14:creationId xmlns:p14="http://schemas.microsoft.com/office/powerpoint/2010/main" val="207542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B129-0593-468F-8540-DDFF1A145330}"/>
              </a:ext>
            </a:extLst>
          </p:cNvPr>
          <p:cNvSpPr>
            <a:spLocks noGrp="1"/>
          </p:cNvSpPr>
          <p:nvPr>
            <p:ph type="title"/>
          </p:nvPr>
        </p:nvSpPr>
        <p:spPr>
          <a:xfrm>
            <a:off x="799475" y="466117"/>
            <a:ext cx="10364451" cy="867383"/>
          </a:xfrm>
        </p:spPr>
        <p:txBody>
          <a:bodyPr>
            <a:normAutofit/>
          </a:bodyPr>
          <a:lstStyle/>
          <a:p>
            <a:r>
              <a:rPr lang="en-US" sz="3200" dirty="0"/>
              <a:t>Sync with the repository on github</a:t>
            </a:r>
          </a:p>
        </p:txBody>
      </p:sp>
      <p:sp>
        <p:nvSpPr>
          <p:cNvPr id="3" name="Content Placeholder 2">
            <a:extLst>
              <a:ext uri="{FF2B5EF4-FFF2-40B4-BE49-F238E27FC236}">
                <a16:creationId xmlns:a16="http://schemas.microsoft.com/office/drawing/2014/main" id="{69020A21-CBD6-463A-A5BA-7723E54E2309}"/>
              </a:ext>
            </a:extLst>
          </p:cNvPr>
          <p:cNvSpPr>
            <a:spLocks noGrp="1"/>
          </p:cNvSpPr>
          <p:nvPr>
            <p:ph idx="1"/>
          </p:nvPr>
        </p:nvSpPr>
        <p:spPr>
          <a:xfrm>
            <a:off x="913775" y="1409700"/>
            <a:ext cx="10364452" cy="4838700"/>
          </a:xfrm>
        </p:spPr>
        <p:txBody>
          <a:bodyPr>
            <a:normAutofit/>
          </a:bodyPr>
          <a:lstStyle/>
          <a:p>
            <a:pPr marL="0" indent="0">
              <a:buNone/>
            </a:pPr>
            <a:endParaRPr lang="en-US" dirty="0"/>
          </a:p>
          <a:p>
            <a:r>
              <a:rPr lang="en-US" dirty="0"/>
              <a:t>Go to </a:t>
            </a:r>
            <a:r>
              <a:rPr lang="en-US" dirty="0">
                <a:hlinkClick r:id="rId2"/>
              </a:rPr>
              <a:t>https://github.com/TPRU-India/taxcalc</a:t>
            </a:r>
            <a:r>
              <a:rPr lang="en-US" dirty="0"/>
              <a:t> </a:t>
            </a:r>
          </a:p>
          <a:p>
            <a:r>
              <a:rPr lang="en-US" dirty="0"/>
              <a:t>Follow the instructions to sync with the repository</a:t>
            </a:r>
          </a:p>
          <a:p>
            <a:pPr lvl="1"/>
            <a:r>
              <a:rPr lang="en-US" dirty="0"/>
              <a:t>Fork the repository</a:t>
            </a:r>
          </a:p>
          <a:p>
            <a:pPr lvl="1"/>
            <a:r>
              <a:rPr lang="en-US" dirty="0"/>
              <a:t>Clone the repository</a:t>
            </a:r>
          </a:p>
          <a:p>
            <a:pPr lvl="1"/>
            <a:r>
              <a:rPr lang="en-US" dirty="0"/>
              <a:t>Create upstream channel</a:t>
            </a:r>
          </a:p>
          <a:p>
            <a:pPr lvl="1"/>
            <a:endParaRPr lang="en-US" dirty="0"/>
          </a:p>
        </p:txBody>
      </p:sp>
    </p:spTree>
    <p:extLst>
      <p:ext uri="{BB962C8B-B14F-4D97-AF65-F5344CB8AC3E}">
        <p14:creationId xmlns:p14="http://schemas.microsoft.com/office/powerpoint/2010/main" val="1474054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FF47-4BCF-4BA5-822B-1E1654508392}"/>
              </a:ext>
            </a:extLst>
          </p:cNvPr>
          <p:cNvSpPr>
            <a:spLocks noGrp="1"/>
          </p:cNvSpPr>
          <p:nvPr>
            <p:ph type="title"/>
          </p:nvPr>
        </p:nvSpPr>
        <p:spPr>
          <a:xfrm>
            <a:off x="913774" y="242756"/>
            <a:ext cx="10364452" cy="643069"/>
          </a:xfrm>
        </p:spPr>
        <p:txBody>
          <a:bodyPr>
            <a:normAutofit/>
          </a:bodyPr>
          <a:lstStyle/>
          <a:p>
            <a:r>
              <a:rPr lang="en-US" sz="3200" dirty="0"/>
              <a:t>Example of an Output result from app0,app1,app2</a:t>
            </a:r>
          </a:p>
        </p:txBody>
      </p:sp>
      <p:sp>
        <p:nvSpPr>
          <p:cNvPr id="3" name="Content Placeholder 2">
            <a:extLst>
              <a:ext uri="{FF2B5EF4-FFF2-40B4-BE49-F238E27FC236}">
                <a16:creationId xmlns:a16="http://schemas.microsoft.com/office/drawing/2014/main" id="{9FC46EB9-2229-41AC-9550-A5C594E1E736}"/>
              </a:ext>
            </a:extLst>
          </p:cNvPr>
          <p:cNvSpPr>
            <a:spLocks noGrp="1"/>
          </p:cNvSpPr>
          <p:nvPr>
            <p:ph type="body" idx="1"/>
          </p:nvPr>
        </p:nvSpPr>
        <p:spPr>
          <a:xfrm>
            <a:off x="919727" y="909867"/>
            <a:ext cx="3298976" cy="366581"/>
          </a:xfrm>
          <a:ln>
            <a:solidFill>
              <a:schemeClr val="tx1"/>
            </a:solidFill>
          </a:ln>
        </p:spPr>
        <p:txBody>
          <a:bodyPr>
            <a:normAutofit fontScale="25000" lnSpcReduction="20000"/>
          </a:bodyPr>
          <a:lstStyle/>
          <a:p>
            <a:br>
              <a:rPr lang="en-US" sz="1400" dirty="0"/>
            </a:br>
            <a:endParaRPr lang="en-US" sz="1400" dirty="0"/>
          </a:p>
          <a:p>
            <a:pPr marL="0" indent="0">
              <a:buNone/>
            </a:pPr>
            <a:r>
              <a:rPr lang="en-US" sz="7200" dirty="0">
                <a:solidFill>
                  <a:schemeClr val="accent1"/>
                </a:solidFill>
              </a:rPr>
              <a:t>TAX UNDER CURRENT LAW</a:t>
            </a:r>
          </a:p>
        </p:txBody>
      </p:sp>
      <p:sp>
        <p:nvSpPr>
          <p:cNvPr id="8" name="Text Placeholder 7">
            <a:extLst>
              <a:ext uri="{FF2B5EF4-FFF2-40B4-BE49-F238E27FC236}">
                <a16:creationId xmlns:a16="http://schemas.microsoft.com/office/drawing/2014/main" id="{445C60DA-1140-4068-B25E-13C475055034}"/>
              </a:ext>
            </a:extLst>
          </p:cNvPr>
          <p:cNvSpPr>
            <a:spLocks noGrp="1"/>
          </p:cNvSpPr>
          <p:nvPr>
            <p:ph type="body" sz="half" idx="15"/>
          </p:nvPr>
        </p:nvSpPr>
        <p:spPr>
          <a:xfrm>
            <a:off x="919727" y="1381387"/>
            <a:ext cx="3298976" cy="4952738"/>
          </a:xfrm>
          <a:noFill/>
          <a:ln>
            <a:solidFill>
              <a:schemeClr val="tx1"/>
            </a:solidFill>
          </a:ln>
        </p:spPr>
        <p:txBody>
          <a:bodyPr>
            <a:noAutofit/>
          </a:bodyPr>
          <a:lstStyle/>
          <a:p>
            <a:pPr algn="l"/>
            <a:r>
              <a:rPr lang="en-US" sz="900" dirty="0"/>
              <a:t> </a:t>
            </a:r>
            <a:r>
              <a:rPr lang="en-US" sz="900" b="1" dirty="0"/>
              <a:t>FILING_SEQ_NO  AGEGRP  SALARIES  ... </a:t>
            </a:r>
            <a:r>
              <a:rPr lang="en-US" sz="900" dirty="0"/>
              <a:t>    </a:t>
            </a:r>
            <a:r>
              <a:rPr lang="en-US" sz="900" b="1" dirty="0"/>
              <a:t>GTI </a:t>
            </a:r>
            <a:r>
              <a:rPr lang="en-US" sz="900" dirty="0"/>
              <a:t>    </a:t>
            </a:r>
            <a:r>
              <a:rPr lang="en-US" sz="900" b="1" dirty="0"/>
              <a:t>TTI  </a:t>
            </a:r>
            <a:r>
              <a:rPr lang="en-US" sz="900" b="1" dirty="0" err="1"/>
              <a:t>pitax</a:t>
            </a:r>
            <a:endParaRPr lang="en-US" sz="900" b="1" dirty="0"/>
          </a:p>
          <a:p>
            <a:pPr algn="l"/>
            <a:r>
              <a:rPr lang="en-US" sz="900" dirty="0"/>
              <a:t>0        328228799       0   1744592  ... 1744592 1744592 348378</a:t>
            </a:r>
          </a:p>
          <a:p>
            <a:pPr algn="l"/>
            <a:r>
              <a:rPr lang="en-US" sz="900" dirty="0"/>
              <a:t>1        327959593       1         0  ...       0       0      0</a:t>
            </a:r>
          </a:p>
          <a:p>
            <a:pPr algn="l"/>
            <a:r>
              <a:rPr lang="en-US" sz="900" dirty="0"/>
              <a:t>2        316543975       0    639667  ...  639667  639667  52933</a:t>
            </a:r>
          </a:p>
          <a:p>
            <a:pPr algn="l"/>
            <a:r>
              <a:rPr lang="en-US" sz="900" dirty="0"/>
              <a:t>3        342873687       0    429920  ...  429920  429920  17992</a:t>
            </a:r>
          </a:p>
          <a:p>
            <a:pPr algn="l"/>
            <a:r>
              <a:rPr lang="en-US" sz="900" dirty="0"/>
              <a:t>4        334803654       0    333500  ...  333500  333500   8350</a:t>
            </a:r>
          </a:p>
          <a:p>
            <a:pPr algn="l"/>
            <a:r>
              <a:rPr lang="en-US" sz="900" dirty="0"/>
              <a:t>..             ...     ...       ...  ...     ...     ...    ...</a:t>
            </a:r>
          </a:p>
          <a:p>
            <a:pPr algn="l"/>
            <a:r>
              <a:rPr lang="en-US" sz="900" dirty="0"/>
              <a:t>195      268469599       0         0  ...       0       0      0</a:t>
            </a:r>
          </a:p>
          <a:p>
            <a:pPr algn="l"/>
            <a:r>
              <a:rPr lang="en-US" sz="900" dirty="0"/>
              <a:t>196      268472521       0         0  ...       0       0      0</a:t>
            </a:r>
          </a:p>
          <a:p>
            <a:pPr algn="l"/>
            <a:r>
              <a:rPr lang="en-US" sz="900" dirty="0"/>
              <a:t>197      268527911       0         0  ...       0       0      0</a:t>
            </a:r>
          </a:p>
          <a:p>
            <a:pPr algn="l"/>
            <a:r>
              <a:rPr lang="en-US" sz="900" dirty="0"/>
              <a:t>198      268532882       0         0  ...       0       0      0</a:t>
            </a:r>
          </a:p>
          <a:p>
            <a:pPr algn="l"/>
            <a:r>
              <a:rPr lang="en-US" sz="900" dirty="0"/>
              <a:t>199      268559295       0    731760  ...  731760  731760  71352</a:t>
            </a:r>
          </a:p>
          <a:p>
            <a:pPr algn="l"/>
            <a:r>
              <a:rPr lang="en-US" sz="900" dirty="0"/>
              <a:t>[200 rows x 12 columns] </a:t>
            </a:r>
          </a:p>
          <a:p>
            <a:pPr algn="l"/>
            <a:r>
              <a:rPr lang="en-US" sz="900" b="1" dirty="0"/>
              <a:t>Tax under Current Law: 2,157.07 billions</a:t>
            </a:r>
          </a:p>
          <a:p>
            <a:pPr algn="l"/>
            <a:r>
              <a:rPr lang="en-US" sz="900" b="1" dirty="0"/>
              <a:t>Total Returns: 35.24 million</a:t>
            </a:r>
          </a:p>
        </p:txBody>
      </p:sp>
      <p:sp>
        <p:nvSpPr>
          <p:cNvPr id="6" name="Text Placeholder 5">
            <a:extLst>
              <a:ext uri="{FF2B5EF4-FFF2-40B4-BE49-F238E27FC236}">
                <a16:creationId xmlns:a16="http://schemas.microsoft.com/office/drawing/2014/main" id="{19F35501-E5B3-4DC7-B709-C016101E3F15}"/>
              </a:ext>
            </a:extLst>
          </p:cNvPr>
          <p:cNvSpPr>
            <a:spLocks noGrp="1"/>
          </p:cNvSpPr>
          <p:nvPr>
            <p:ph type="body" sz="quarter" idx="3"/>
          </p:nvPr>
        </p:nvSpPr>
        <p:spPr>
          <a:xfrm>
            <a:off x="4301412" y="909867"/>
            <a:ext cx="3443287" cy="366581"/>
          </a:xfrm>
          <a:ln>
            <a:solidFill>
              <a:schemeClr val="tx1"/>
            </a:solidFill>
          </a:ln>
        </p:spPr>
        <p:txBody>
          <a:bodyPr/>
          <a:lstStyle/>
          <a:p>
            <a:r>
              <a:rPr lang="en-US" sz="1800" dirty="0">
                <a:solidFill>
                  <a:schemeClr val="accent3"/>
                </a:solidFill>
              </a:rPr>
              <a:t>Tax with a CHANGE IN reform</a:t>
            </a:r>
          </a:p>
        </p:txBody>
      </p:sp>
      <p:sp>
        <p:nvSpPr>
          <p:cNvPr id="9" name="Text Placeholder 8">
            <a:extLst>
              <a:ext uri="{FF2B5EF4-FFF2-40B4-BE49-F238E27FC236}">
                <a16:creationId xmlns:a16="http://schemas.microsoft.com/office/drawing/2014/main" id="{E44E68B2-5E4D-4A44-86ED-88BC3DF51AFF}"/>
              </a:ext>
            </a:extLst>
          </p:cNvPr>
          <p:cNvSpPr>
            <a:spLocks noGrp="1"/>
          </p:cNvSpPr>
          <p:nvPr>
            <p:ph type="body" sz="half" idx="16"/>
          </p:nvPr>
        </p:nvSpPr>
        <p:spPr>
          <a:xfrm>
            <a:off x="4301412" y="1429471"/>
            <a:ext cx="3443287" cy="4904654"/>
          </a:xfrm>
          <a:ln>
            <a:solidFill>
              <a:schemeClr val="tx1"/>
            </a:solidFill>
          </a:ln>
        </p:spPr>
        <p:txBody>
          <a:bodyPr/>
          <a:lstStyle/>
          <a:p>
            <a:pPr algn="l"/>
            <a:r>
              <a:rPr lang="en-US" dirty="0"/>
              <a:t>Tax under Current Law: 2,157.07 billions</a:t>
            </a:r>
          </a:p>
          <a:p>
            <a:pPr algn="l"/>
            <a:r>
              <a:rPr lang="en-US" dirty="0"/>
              <a:t>Tax under Reform: 2,211.94 billions</a:t>
            </a:r>
          </a:p>
          <a:p>
            <a:pPr algn="l"/>
            <a:r>
              <a:rPr lang="en-US" dirty="0"/>
              <a:t>Total Returns: 35.24 million </a:t>
            </a:r>
          </a:p>
          <a:p>
            <a:pPr algn="l"/>
            <a:endParaRPr lang="en-US" dirty="0"/>
          </a:p>
        </p:txBody>
      </p:sp>
      <p:sp>
        <p:nvSpPr>
          <p:cNvPr id="7" name="Text Placeholder 6">
            <a:extLst>
              <a:ext uri="{FF2B5EF4-FFF2-40B4-BE49-F238E27FC236}">
                <a16:creationId xmlns:a16="http://schemas.microsoft.com/office/drawing/2014/main" id="{881AFEDD-5BB6-46F8-897B-7D68A582D263}"/>
              </a:ext>
            </a:extLst>
          </p:cNvPr>
          <p:cNvSpPr>
            <a:spLocks noGrp="1"/>
          </p:cNvSpPr>
          <p:nvPr>
            <p:ph type="body" sz="quarter" idx="13"/>
          </p:nvPr>
        </p:nvSpPr>
        <p:spPr>
          <a:xfrm>
            <a:off x="7897098" y="897201"/>
            <a:ext cx="3228102" cy="366581"/>
          </a:xfrm>
          <a:ln>
            <a:solidFill>
              <a:schemeClr val="tx1"/>
            </a:solidFill>
          </a:ln>
        </p:spPr>
        <p:txBody>
          <a:bodyPr/>
          <a:lstStyle/>
          <a:p>
            <a:r>
              <a:rPr lang="en-US" sz="1800" dirty="0">
                <a:solidFill>
                  <a:schemeClr val="accent5"/>
                </a:solidFill>
              </a:rPr>
              <a:t>TAX PROJECTIONS </a:t>
            </a:r>
          </a:p>
        </p:txBody>
      </p:sp>
      <p:sp>
        <p:nvSpPr>
          <p:cNvPr id="11" name="Text Placeholder 10">
            <a:extLst>
              <a:ext uri="{FF2B5EF4-FFF2-40B4-BE49-F238E27FC236}">
                <a16:creationId xmlns:a16="http://schemas.microsoft.com/office/drawing/2014/main" id="{252CD78B-DAF8-4702-AFCC-2F66D4D08CC2}"/>
              </a:ext>
            </a:extLst>
          </p:cNvPr>
          <p:cNvSpPr>
            <a:spLocks noGrp="1"/>
          </p:cNvSpPr>
          <p:nvPr>
            <p:ph type="body" sz="half" idx="17"/>
          </p:nvPr>
        </p:nvSpPr>
        <p:spPr>
          <a:xfrm>
            <a:off x="7973298" y="1419225"/>
            <a:ext cx="3151902" cy="4914900"/>
          </a:xfrm>
          <a:ln>
            <a:solidFill>
              <a:schemeClr val="tx1"/>
            </a:solidFill>
          </a:ln>
        </p:spPr>
        <p:txBody>
          <a:bodyPr>
            <a:normAutofit/>
          </a:bodyPr>
          <a:lstStyle/>
          <a:p>
            <a:pPr algn="l"/>
            <a:r>
              <a:rPr lang="en-US" dirty="0"/>
              <a:t>Tax under Current Law for 2017: $2,157.07 billions</a:t>
            </a:r>
          </a:p>
          <a:p>
            <a:pPr algn="l"/>
            <a:r>
              <a:rPr lang="en-US" dirty="0"/>
              <a:t>Tax under Reform for 2017: $2,211.94 billions</a:t>
            </a:r>
          </a:p>
          <a:p>
            <a:pPr algn="l"/>
            <a:r>
              <a:rPr lang="en-US" dirty="0"/>
              <a:t>Total weight for 2017: 35.24 million</a:t>
            </a:r>
          </a:p>
          <a:p>
            <a:pPr algn="l"/>
            <a:r>
              <a:rPr lang="en-US" dirty="0"/>
              <a:t>Tax under Current Law for 2018: $2,536.69 billions</a:t>
            </a:r>
          </a:p>
          <a:p>
            <a:pPr algn="l"/>
            <a:r>
              <a:rPr lang="en-US" dirty="0"/>
              <a:t>Tax under Reform for 2018: $2,597.31 billions</a:t>
            </a:r>
          </a:p>
          <a:p>
            <a:pPr algn="l"/>
            <a:r>
              <a:rPr lang="en-US" dirty="0"/>
              <a:t>Total weight for 2018: 38.77 million</a:t>
            </a:r>
          </a:p>
          <a:p>
            <a:pPr algn="l"/>
            <a:r>
              <a:rPr lang="en-US" dirty="0"/>
              <a:t>Tax under Current Law for 2019: $3,297.66 billions</a:t>
            </a:r>
          </a:p>
          <a:p>
            <a:pPr algn="l"/>
            <a:r>
              <a:rPr lang="en-US" dirty="0"/>
              <a:t>Tax under Reform for 2019: $3,364.64 billions</a:t>
            </a:r>
          </a:p>
          <a:p>
            <a:pPr algn="l"/>
            <a:r>
              <a:rPr lang="en-US" dirty="0"/>
              <a:t>Total weight for 2019: 42.64 million</a:t>
            </a:r>
          </a:p>
          <a:p>
            <a:pPr algn="l"/>
            <a:endParaRPr lang="en-US" dirty="0"/>
          </a:p>
        </p:txBody>
      </p:sp>
    </p:spTree>
    <p:extLst>
      <p:ext uri="{BB962C8B-B14F-4D97-AF65-F5344CB8AC3E}">
        <p14:creationId xmlns:p14="http://schemas.microsoft.com/office/powerpoint/2010/main" val="3315587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586-6DDC-4F9E-BD29-44F69D2B968D}"/>
              </a:ext>
            </a:extLst>
          </p:cNvPr>
          <p:cNvSpPr>
            <a:spLocks noGrp="1"/>
          </p:cNvSpPr>
          <p:nvPr>
            <p:ph type="title"/>
          </p:nvPr>
        </p:nvSpPr>
        <p:spPr>
          <a:xfrm>
            <a:off x="913775" y="333071"/>
            <a:ext cx="10364451" cy="553057"/>
          </a:xfrm>
        </p:spPr>
        <p:txBody>
          <a:bodyPr>
            <a:normAutofit/>
          </a:bodyPr>
          <a:lstStyle/>
          <a:p>
            <a:r>
              <a:rPr lang="en-US" sz="3200" dirty="0"/>
              <a:t>Writing Tax Functions</a:t>
            </a:r>
          </a:p>
        </p:txBody>
      </p:sp>
      <p:sp>
        <p:nvSpPr>
          <p:cNvPr id="3" name="Content Placeholder 2">
            <a:extLst>
              <a:ext uri="{FF2B5EF4-FFF2-40B4-BE49-F238E27FC236}">
                <a16:creationId xmlns:a16="http://schemas.microsoft.com/office/drawing/2014/main" id="{D6451AC6-E9C9-403F-9B2B-40BA31463C08}"/>
              </a:ext>
            </a:extLst>
          </p:cNvPr>
          <p:cNvSpPr>
            <a:spLocks noGrp="1"/>
          </p:cNvSpPr>
          <p:nvPr>
            <p:ph idx="1"/>
          </p:nvPr>
        </p:nvSpPr>
        <p:spPr>
          <a:xfrm>
            <a:off x="913775" y="1181101"/>
            <a:ext cx="10364452" cy="4610100"/>
          </a:xfrm>
        </p:spPr>
        <p:txBody>
          <a:bodyPr/>
          <a:lstStyle/>
          <a:p>
            <a:pPr marL="0" indent="0">
              <a:buNone/>
            </a:pPr>
            <a:endParaRPr lang="en-US" dirty="0"/>
          </a:p>
          <a:p>
            <a:r>
              <a:rPr lang="en-US" dirty="0"/>
              <a:t>Writing tax functions for the Calculator Module</a:t>
            </a:r>
          </a:p>
          <a:p>
            <a:r>
              <a:rPr lang="en-US" dirty="0"/>
              <a:t>Create the function in functions.py</a:t>
            </a:r>
          </a:p>
          <a:p>
            <a:r>
              <a:rPr lang="en-US" dirty="0"/>
              <a:t>Declare the function and allow calculator class to run the function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185301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5863-3EAD-4E22-8715-3C3A4F83EB44}"/>
              </a:ext>
            </a:extLst>
          </p:cNvPr>
          <p:cNvSpPr>
            <a:spLocks noGrp="1"/>
          </p:cNvSpPr>
          <p:nvPr>
            <p:ph type="title"/>
          </p:nvPr>
        </p:nvSpPr>
        <p:spPr>
          <a:xfrm>
            <a:off x="999500" y="380393"/>
            <a:ext cx="10364451" cy="800707"/>
          </a:xfrm>
        </p:spPr>
        <p:txBody>
          <a:bodyPr>
            <a:normAutofit/>
          </a:bodyPr>
          <a:lstStyle/>
          <a:p>
            <a:r>
              <a:rPr lang="en-US" sz="3200" dirty="0"/>
              <a:t>Adding a new tax function</a:t>
            </a:r>
          </a:p>
        </p:txBody>
      </p:sp>
      <p:sp>
        <p:nvSpPr>
          <p:cNvPr id="3" name="Content Placeholder 2">
            <a:extLst>
              <a:ext uri="{FF2B5EF4-FFF2-40B4-BE49-F238E27FC236}">
                <a16:creationId xmlns:a16="http://schemas.microsoft.com/office/drawing/2014/main" id="{2CF02E3E-33B3-4C92-B942-879123D49B7A}"/>
              </a:ext>
            </a:extLst>
          </p:cNvPr>
          <p:cNvSpPr>
            <a:spLocks noGrp="1"/>
          </p:cNvSpPr>
          <p:nvPr>
            <p:ph idx="1"/>
          </p:nvPr>
        </p:nvSpPr>
        <p:spPr>
          <a:xfrm>
            <a:off x="913775" y="1181101"/>
            <a:ext cx="10364452" cy="4610100"/>
          </a:xfrm>
        </p:spPr>
        <p:txBody>
          <a:bodyPr/>
          <a:lstStyle/>
          <a:p>
            <a:pPr marL="0" indent="0">
              <a:buNone/>
            </a:pPr>
            <a:endParaRPr lang="en-US" dirty="0"/>
          </a:p>
          <a:p>
            <a:r>
              <a:rPr lang="en-US" dirty="0"/>
              <a:t>In all cases it is necessary to create a new tax function, say to calculate House Property income</a:t>
            </a:r>
          </a:p>
          <a:p>
            <a:r>
              <a:rPr lang="en-US" dirty="0"/>
              <a:t>This function is written in function.py</a:t>
            </a:r>
          </a:p>
          <a:p>
            <a:r>
              <a:rPr lang="en-US" dirty="0"/>
              <a:t>The function would require policy inputs (say a deduction) and some input/variable coming from the tax return/survey. </a:t>
            </a:r>
          </a:p>
        </p:txBody>
      </p:sp>
    </p:spTree>
    <p:extLst>
      <p:ext uri="{BB962C8B-B14F-4D97-AF65-F5344CB8AC3E}">
        <p14:creationId xmlns:p14="http://schemas.microsoft.com/office/powerpoint/2010/main" val="1480451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CA21-FD9A-4602-BCF0-6352A8B12B1F}"/>
              </a:ext>
            </a:extLst>
          </p:cNvPr>
          <p:cNvSpPr>
            <a:spLocks noGrp="1"/>
          </p:cNvSpPr>
          <p:nvPr>
            <p:ph type="title"/>
          </p:nvPr>
        </p:nvSpPr>
        <p:spPr>
          <a:xfrm>
            <a:off x="838200" y="238125"/>
            <a:ext cx="10440026" cy="685800"/>
          </a:xfrm>
        </p:spPr>
        <p:txBody>
          <a:bodyPr>
            <a:normAutofit/>
          </a:bodyPr>
          <a:lstStyle/>
          <a:p>
            <a:r>
              <a:rPr lang="en-US" sz="3200" dirty="0"/>
              <a:t>Adding a new tax function (2)</a:t>
            </a:r>
          </a:p>
        </p:txBody>
      </p:sp>
      <p:sp>
        <p:nvSpPr>
          <p:cNvPr id="3" name="Content Placeholder 2">
            <a:extLst>
              <a:ext uri="{FF2B5EF4-FFF2-40B4-BE49-F238E27FC236}">
                <a16:creationId xmlns:a16="http://schemas.microsoft.com/office/drawing/2014/main" id="{3D5CEF18-41BC-4A24-8ED2-6C2B5B7039F9}"/>
              </a:ext>
            </a:extLst>
          </p:cNvPr>
          <p:cNvSpPr>
            <a:spLocks noGrp="1"/>
          </p:cNvSpPr>
          <p:nvPr>
            <p:ph idx="1"/>
          </p:nvPr>
        </p:nvSpPr>
        <p:spPr>
          <a:xfrm>
            <a:off x="838200" y="1475874"/>
            <a:ext cx="10515600" cy="5005137"/>
          </a:xfrm>
        </p:spPr>
        <p:txBody>
          <a:bodyPr>
            <a:normAutofit fontScale="85000" lnSpcReduction="20000"/>
          </a:bodyPr>
          <a:lstStyle/>
          <a:p>
            <a:pPr eaLnBrk="0" fontAlgn="base" hangingPunct="0">
              <a:lnSpc>
                <a:spcPct val="100000"/>
              </a:lnSpc>
              <a:spcBef>
                <a:spcPct val="0"/>
              </a:spcBef>
              <a:spcAft>
                <a:spcPct val="0"/>
              </a:spcAft>
            </a:pPr>
            <a:r>
              <a:rPr lang="en-US" altLang="en-US" dirty="0">
                <a:latin typeface="Calibri" panose="020F0502020204030204" pitchFamily="34" charset="0"/>
                <a:ea typeface="Calibri" panose="020F0502020204030204" pitchFamily="34" charset="0"/>
                <a:cs typeface="Times New Roman" panose="02020603050405020304" pitchFamily="18" charset="0"/>
              </a:rPr>
              <a:t>New tax functions are written in </a:t>
            </a:r>
            <a:r>
              <a:rPr lang="en-US" altLang="en-US" b="1" dirty="0">
                <a:latin typeface="Calibri" panose="020F0502020204030204" pitchFamily="34" charset="0"/>
                <a:ea typeface="Calibri" panose="020F0502020204030204" pitchFamily="34" charset="0"/>
                <a:cs typeface="Times New Roman" panose="02020603050405020304" pitchFamily="18" charset="0"/>
              </a:rPr>
              <a:t>functions.py</a:t>
            </a:r>
            <a:r>
              <a:rPr lang="en-US" altLang="en-US" dirty="0">
                <a:latin typeface="Calibri" panose="020F0502020204030204" pitchFamily="34" charset="0"/>
                <a:ea typeface="Calibri" panose="020F0502020204030204" pitchFamily="34" charset="0"/>
                <a:cs typeface="Times New Roman" panose="02020603050405020304" pitchFamily="18" charset="0"/>
              </a:rPr>
              <a:t>. Say the function is “calc_income_house_property”</a:t>
            </a:r>
          </a:p>
          <a:p>
            <a:pPr marL="0" lvl="0" indent="0" eaLnBrk="0" fontAlgn="base" hangingPunct="0">
              <a:lnSpc>
                <a:spcPct val="100000"/>
              </a:lnSpc>
              <a:spcBef>
                <a:spcPct val="0"/>
              </a:spcBef>
              <a:spcAft>
                <a:spcPct val="0"/>
              </a:spcAft>
              <a:buNone/>
            </a:pPr>
            <a:endParaRPr lang="en-US" altLang="en-US" sz="1600" dirty="0">
              <a:latin typeface="Calibri" panose="020F0502020204030204" pitchFamily="34" charset="0"/>
              <a:cs typeface="Times New Roman" panose="02020603050405020304" pitchFamily="18" charset="0"/>
            </a:endParaRPr>
          </a:p>
          <a:p>
            <a:pPr marL="0" indent="0" fontAlgn="t">
              <a:buNone/>
            </a:pPr>
            <a:endParaRPr lang="en-US" dirty="0"/>
          </a:p>
          <a:p>
            <a:pPr marL="0" indent="0" fontAlgn="t">
              <a:buNone/>
            </a:pPr>
            <a:r>
              <a:rPr lang="en-US" b="1" dirty="0"/>
              <a:t> </a:t>
            </a: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marL="0" indent="0" fontAlgn="t">
              <a:buNone/>
            </a:pPr>
            <a:endParaRPr lang="en-US" altLang="en-US" b="1" dirty="0">
              <a:latin typeface="Calibri" panose="020F0502020204030204" pitchFamily="34" charset="0"/>
              <a:ea typeface="Calibri" panose="020F0502020204030204" pitchFamily="34" charset="0"/>
              <a:cs typeface="Times New Roman" panose="02020603050405020304" pitchFamily="18" charset="0"/>
            </a:endParaRPr>
          </a:p>
          <a:p>
            <a:pPr fontAlgn="t"/>
            <a:r>
              <a:rPr lang="en-US" altLang="en-US" dirty="0">
                <a:latin typeface="Calibri" panose="020F0502020204030204" pitchFamily="34" charset="0"/>
                <a:ea typeface="Calibri" panose="020F0502020204030204" pitchFamily="34" charset="0"/>
                <a:cs typeface="Times New Roman" panose="02020603050405020304" pitchFamily="18" charset="0"/>
              </a:rPr>
              <a:t>The variables “INCOME_HP” is obtained from the Tax Return (or Survey) and hence is a “records” variable</a:t>
            </a:r>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“HP_deduction” is a policy variable</a:t>
            </a:r>
            <a:endParaRPr lang="en-US" altLang="en-US" sz="1200" dirty="0"/>
          </a:p>
          <a:p>
            <a:pPr lvl="1" fontAlgn="t"/>
            <a:r>
              <a:rPr lang="en-US" altLang="en-US" dirty="0">
                <a:latin typeface="Calibri" panose="020F0502020204030204" pitchFamily="34" charset="0"/>
                <a:ea typeface="Calibri" panose="020F0502020204030204" pitchFamily="34" charset="0"/>
                <a:cs typeface="Times New Roman" panose="02020603050405020304" pitchFamily="18" charset="0"/>
              </a:rPr>
              <a:t>“Income_House_Property” is a calculated variable which reflects the income from House Property after Deduction and is included as a “records” variable</a:t>
            </a:r>
          </a:p>
          <a:p>
            <a:pPr lvl="1" fontAlgn="t"/>
            <a:r>
              <a:rPr lang="en-US" altLang="en-US" dirty="0">
                <a:cs typeface="Times New Roman" panose="02020603050405020304" pitchFamily="18" charset="0"/>
              </a:rPr>
              <a:t>These Variables are added to the Model using the procedure “Adding new Variables” (see below)</a:t>
            </a:r>
            <a:endParaRPr lang="en-US" altLang="en-US" dirty="0"/>
          </a:p>
          <a:p>
            <a:pPr marL="0" indent="0" fontAlgn="t">
              <a:buNone/>
            </a:pPr>
            <a:r>
              <a:rPr lang="en-US" altLang="en-US" sz="2400" b="1" dirty="0">
                <a:latin typeface="Calibri" panose="020F0502020204030204" pitchFamily="34" charset="0"/>
                <a:ea typeface="Calibri" panose="020F0502020204030204" pitchFamily="34" charset="0"/>
                <a:cs typeface="Times New Roman" panose="02020603050405020304" pitchFamily="18" charset="0"/>
              </a:rPr>
              <a:t>Note: </a:t>
            </a:r>
            <a:r>
              <a:rPr lang="en-US" altLang="en-US" sz="2400" dirty="0">
                <a:latin typeface="Calibri" panose="020F0502020204030204" pitchFamily="34" charset="0"/>
                <a:ea typeface="Calibri" panose="020F0502020204030204" pitchFamily="34" charset="0"/>
                <a:cs typeface="Times New Roman" panose="02020603050405020304" pitchFamily="18" charset="0"/>
              </a:rPr>
              <a:t>Even though “Income_House_Property” is returned by the function, it is declared as an input at the function definition</a:t>
            </a:r>
            <a:endParaRPr lang="en-US" altLang="en-US" sz="2400" dirty="0">
              <a:latin typeface="Arial" panose="020B0604020202020204" pitchFamily="34" charset="0"/>
            </a:endParaRPr>
          </a:p>
          <a:p>
            <a:pPr marL="0" indent="0">
              <a:buNone/>
            </a:pPr>
            <a:endParaRPr lang="en-US" dirty="0"/>
          </a:p>
        </p:txBody>
      </p:sp>
      <p:graphicFrame>
        <p:nvGraphicFramePr>
          <p:cNvPr id="4" name="Content Placeholder 6">
            <a:extLst>
              <a:ext uri="{FF2B5EF4-FFF2-40B4-BE49-F238E27FC236}">
                <a16:creationId xmlns:a16="http://schemas.microsoft.com/office/drawing/2014/main" id="{C3FCB77D-C6B8-4232-94AE-3D68877D438C}"/>
              </a:ext>
            </a:extLst>
          </p:cNvPr>
          <p:cNvGraphicFramePr>
            <a:graphicFrameLocks/>
          </p:cNvGraphicFramePr>
          <p:nvPr>
            <p:extLst>
              <p:ext uri="{D42A27DB-BD31-4B8C-83A1-F6EECF244321}">
                <p14:modId xmlns:p14="http://schemas.microsoft.com/office/powerpoint/2010/main" val="3633106942"/>
              </p:ext>
            </p:extLst>
          </p:nvPr>
        </p:nvGraphicFramePr>
        <p:xfrm>
          <a:off x="1022349" y="2294022"/>
          <a:ext cx="7143455" cy="1134978"/>
        </p:xfrm>
        <a:graphic>
          <a:graphicData uri="http://schemas.openxmlformats.org/drawingml/2006/table">
            <a:tbl>
              <a:tblPr firstRow="1" firstCol="1" bandRow="1">
                <a:tableStyleId>{5C22544A-7EE6-4342-B048-85BDC9FD1C3A}</a:tableStyleId>
              </a:tblPr>
              <a:tblGrid>
                <a:gridCol w="7143455">
                  <a:extLst>
                    <a:ext uri="{9D8B030D-6E8A-4147-A177-3AD203B41FA5}">
                      <a16:colId xmlns:a16="http://schemas.microsoft.com/office/drawing/2014/main" val="3018389742"/>
                    </a:ext>
                  </a:extLst>
                </a:gridCol>
              </a:tblGrid>
              <a:tr h="1134978">
                <a:tc>
                  <a:txBody>
                    <a:bodyPr/>
                    <a:lstStyle/>
                    <a:p>
                      <a:pPr marL="228600" marR="0">
                        <a:lnSpc>
                          <a:spcPct val="107000"/>
                        </a:lnSpc>
                        <a:spcBef>
                          <a:spcPts val="0"/>
                        </a:spcBef>
                        <a:spcAft>
                          <a:spcPts val="0"/>
                        </a:spcAft>
                      </a:pPr>
                      <a:r>
                        <a:rPr lang="en-US" sz="1400" dirty="0">
                          <a:effectLst/>
                        </a:rPr>
                        <a:t>@iterate_jit(nopython=True)</a:t>
                      </a:r>
                    </a:p>
                    <a:p>
                      <a:pPr marL="228600" marR="0">
                        <a:lnSpc>
                          <a:spcPct val="107000"/>
                        </a:lnSpc>
                        <a:spcBef>
                          <a:spcPts val="0"/>
                        </a:spcBef>
                        <a:spcAft>
                          <a:spcPts val="0"/>
                        </a:spcAft>
                      </a:pPr>
                      <a:r>
                        <a:rPr lang="en-US" sz="1400" dirty="0">
                          <a:effectLst/>
                        </a:rPr>
                        <a:t>def calc_income_house_property(HP_deduction, INCOME_HP, Income_House_Property):</a:t>
                      </a:r>
                    </a:p>
                    <a:p>
                      <a:pPr marL="228600" marR="0">
                        <a:lnSpc>
                          <a:spcPct val="107000"/>
                        </a:lnSpc>
                        <a:spcBef>
                          <a:spcPts val="0"/>
                        </a:spcBef>
                        <a:spcAft>
                          <a:spcPts val="0"/>
                        </a:spcAft>
                      </a:pPr>
                      <a:r>
                        <a:rPr lang="en-US" sz="1400" dirty="0">
                          <a:effectLst/>
                        </a:rPr>
                        <a:t>       Income_House_Property = INCOME_HP - HP_deduction</a:t>
                      </a:r>
                    </a:p>
                    <a:p>
                      <a:pPr marL="228600" marR="0">
                        <a:lnSpc>
                          <a:spcPct val="107000"/>
                        </a:lnSpc>
                        <a:spcBef>
                          <a:spcPts val="0"/>
                        </a:spcBef>
                        <a:spcAft>
                          <a:spcPts val="0"/>
                        </a:spcAft>
                      </a:pPr>
                      <a:r>
                        <a:rPr lang="en-US" sz="1400" dirty="0">
                          <a:effectLst/>
                        </a:rPr>
                        <a:t>       return Income_House_Property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959928"/>
                  </a:ext>
                </a:extLst>
              </a:tr>
            </a:tbl>
          </a:graphicData>
        </a:graphic>
      </p:graphicFrame>
    </p:spTree>
    <p:extLst>
      <p:ext uri="{BB962C8B-B14F-4D97-AF65-F5344CB8AC3E}">
        <p14:creationId xmlns:p14="http://schemas.microsoft.com/office/powerpoint/2010/main" val="3007201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A74E-3EB5-4F66-B2EF-A3E94CFA26EE}"/>
              </a:ext>
            </a:extLst>
          </p:cNvPr>
          <p:cNvSpPr>
            <a:spLocks noGrp="1"/>
          </p:cNvSpPr>
          <p:nvPr>
            <p:ph type="title"/>
          </p:nvPr>
        </p:nvSpPr>
        <p:spPr>
          <a:xfrm>
            <a:off x="838200" y="212725"/>
            <a:ext cx="10515600" cy="781885"/>
          </a:xfrm>
        </p:spPr>
        <p:txBody>
          <a:bodyPr>
            <a:normAutofit/>
          </a:bodyPr>
          <a:lstStyle/>
          <a:p>
            <a:r>
              <a:rPr lang="en-US" sz="3200" dirty="0"/>
              <a:t>Adding a new tax function (3)</a:t>
            </a:r>
          </a:p>
        </p:txBody>
      </p:sp>
      <p:sp>
        <p:nvSpPr>
          <p:cNvPr id="3" name="Content Placeholder 2">
            <a:extLst>
              <a:ext uri="{FF2B5EF4-FFF2-40B4-BE49-F238E27FC236}">
                <a16:creationId xmlns:a16="http://schemas.microsoft.com/office/drawing/2014/main" id="{D4AB1FC9-D5D0-47B6-B0D8-8E05DE7437CE}"/>
              </a:ext>
            </a:extLst>
          </p:cNvPr>
          <p:cNvSpPr>
            <a:spLocks noGrp="1"/>
          </p:cNvSpPr>
          <p:nvPr>
            <p:ph idx="1"/>
          </p:nvPr>
        </p:nvSpPr>
        <p:spPr>
          <a:xfrm>
            <a:off x="838200" y="994611"/>
            <a:ext cx="10515600" cy="5182352"/>
          </a:xfrm>
        </p:spPr>
        <p:txBody>
          <a:bodyPr/>
          <a:lstStyle/>
          <a:p>
            <a:r>
              <a:rPr lang="en-US" sz="2000" dirty="0"/>
              <a:t>Connect the new function with the calculator.</a:t>
            </a:r>
          </a:p>
          <a:p>
            <a:r>
              <a:rPr lang="en-US" sz="2000" dirty="0"/>
              <a:t>This is done by updating </a:t>
            </a:r>
            <a:r>
              <a:rPr lang="en-US" sz="2000" b="1" dirty="0"/>
              <a:t>calculator.py </a:t>
            </a:r>
            <a:r>
              <a:rPr lang="en-US" sz="2000" dirty="0"/>
              <a:t>in two places.</a:t>
            </a:r>
          </a:p>
          <a:p>
            <a:pPr lvl="1"/>
            <a:r>
              <a:rPr lang="en-US" dirty="0"/>
              <a:t>At the beginning where we import it and,</a:t>
            </a:r>
          </a:p>
          <a:p>
            <a:pPr lvl="1"/>
            <a:r>
              <a:rPr lang="en-US" dirty="0"/>
              <a:t>In </a:t>
            </a:r>
            <a:r>
              <a:rPr lang="en-US" dirty="0" err="1"/>
              <a:t>calc_all</a:t>
            </a:r>
            <a:r>
              <a:rPr lang="en-US" dirty="0"/>
              <a:t> function where we call the function. </a:t>
            </a:r>
          </a:p>
        </p:txBody>
      </p:sp>
      <p:pic>
        <p:nvPicPr>
          <p:cNvPr id="4" name="Picture 3">
            <a:extLst>
              <a:ext uri="{FF2B5EF4-FFF2-40B4-BE49-F238E27FC236}">
                <a16:creationId xmlns:a16="http://schemas.microsoft.com/office/drawing/2014/main" id="{64F7468D-23E2-48B7-A0EC-DC83030AE4EE}"/>
              </a:ext>
            </a:extLst>
          </p:cNvPr>
          <p:cNvPicPr/>
          <p:nvPr/>
        </p:nvPicPr>
        <p:blipFill>
          <a:blip r:embed="rId2"/>
          <a:stretch>
            <a:fillRect/>
          </a:stretch>
        </p:blipFill>
        <p:spPr>
          <a:xfrm>
            <a:off x="1640307" y="2663238"/>
            <a:ext cx="4665243" cy="3513724"/>
          </a:xfrm>
          <a:prstGeom prst="rect">
            <a:avLst/>
          </a:prstGeom>
        </p:spPr>
      </p:pic>
      <p:pic>
        <p:nvPicPr>
          <p:cNvPr id="5" name="Picture 4">
            <a:extLst>
              <a:ext uri="{FF2B5EF4-FFF2-40B4-BE49-F238E27FC236}">
                <a16:creationId xmlns:a16="http://schemas.microsoft.com/office/drawing/2014/main" id="{842D2896-C241-4B64-9F15-5DA3ABBC1AE2}"/>
              </a:ext>
            </a:extLst>
          </p:cNvPr>
          <p:cNvPicPr/>
          <p:nvPr/>
        </p:nvPicPr>
        <p:blipFill>
          <a:blip r:embed="rId3"/>
          <a:stretch>
            <a:fillRect/>
          </a:stretch>
        </p:blipFill>
        <p:spPr>
          <a:xfrm>
            <a:off x="7796464" y="1032627"/>
            <a:ext cx="3958390" cy="5144335"/>
          </a:xfrm>
          <a:prstGeom prst="rect">
            <a:avLst/>
          </a:prstGeom>
        </p:spPr>
      </p:pic>
      <p:sp>
        <p:nvSpPr>
          <p:cNvPr id="6" name="TextBox 5">
            <a:extLst>
              <a:ext uri="{FF2B5EF4-FFF2-40B4-BE49-F238E27FC236}">
                <a16:creationId xmlns:a16="http://schemas.microsoft.com/office/drawing/2014/main" id="{194B03CD-8EFB-40CA-AEC3-620F36956DD7}"/>
              </a:ext>
            </a:extLst>
          </p:cNvPr>
          <p:cNvSpPr txBox="1"/>
          <p:nvPr/>
        </p:nvSpPr>
        <p:spPr>
          <a:xfrm>
            <a:off x="561474" y="6304549"/>
            <a:ext cx="10515600" cy="584775"/>
          </a:xfrm>
          <a:prstGeom prst="rect">
            <a:avLst/>
          </a:prstGeom>
          <a:noFill/>
        </p:spPr>
        <p:txBody>
          <a:bodyPr wrap="square" rtlCol="0">
            <a:spAutoFit/>
          </a:bodyPr>
          <a:lstStyle/>
          <a:p>
            <a:r>
              <a:rPr lang="en-US" sz="1600" b="1" dirty="0"/>
              <a:t>Note:</a:t>
            </a:r>
            <a:r>
              <a:rPr lang="en-US" sz="1600" dirty="0"/>
              <a:t> The declaration in </a:t>
            </a:r>
            <a:r>
              <a:rPr lang="en-US" sz="1600" dirty="0" err="1"/>
              <a:t>calc_all</a:t>
            </a:r>
            <a:r>
              <a:rPr lang="en-US" sz="1600" dirty="0"/>
              <a:t> function looks for “</a:t>
            </a:r>
            <a:r>
              <a:rPr lang="en-US" sz="1600" dirty="0" err="1"/>
              <a:t>self.__policy</a:t>
            </a:r>
            <a:r>
              <a:rPr lang="en-US" sz="1600" dirty="0"/>
              <a:t>” variables and “</a:t>
            </a:r>
            <a:r>
              <a:rPr lang="en-US" sz="1600" dirty="0" err="1"/>
              <a:t>self.__records</a:t>
            </a:r>
            <a:r>
              <a:rPr lang="en-US" sz="1600" dirty="0"/>
              <a:t>” variables hence the order of the input variables declared in the functions.py has to be in the same order – policy and then record variables.</a:t>
            </a:r>
          </a:p>
        </p:txBody>
      </p:sp>
      <p:sp>
        <p:nvSpPr>
          <p:cNvPr id="8" name="Oval 7">
            <a:extLst>
              <a:ext uri="{FF2B5EF4-FFF2-40B4-BE49-F238E27FC236}">
                <a16:creationId xmlns:a16="http://schemas.microsoft.com/office/drawing/2014/main" id="{419D10E6-B588-4359-8BE9-672D180821E2}"/>
              </a:ext>
            </a:extLst>
          </p:cNvPr>
          <p:cNvSpPr/>
          <p:nvPr/>
        </p:nvSpPr>
        <p:spPr>
          <a:xfrm>
            <a:off x="4523873" y="3487153"/>
            <a:ext cx="1780674" cy="324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3812AB-0966-47D7-A41F-3754721E60E7}"/>
              </a:ext>
            </a:extLst>
          </p:cNvPr>
          <p:cNvSpPr/>
          <p:nvPr/>
        </p:nvSpPr>
        <p:spPr>
          <a:xfrm>
            <a:off x="7395411" y="4420100"/>
            <a:ext cx="3958389" cy="3228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21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AAD-9007-4C88-8B58-80D4A9F9FF82}"/>
              </a:ext>
            </a:extLst>
          </p:cNvPr>
          <p:cNvSpPr>
            <a:spLocks noGrp="1"/>
          </p:cNvSpPr>
          <p:nvPr>
            <p:ph type="title"/>
          </p:nvPr>
        </p:nvSpPr>
        <p:spPr>
          <a:xfrm>
            <a:off x="838200" y="1"/>
            <a:ext cx="10515600" cy="1267326"/>
          </a:xfrm>
        </p:spPr>
        <p:txBody>
          <a:bodyPr/>
          <a:lstStyle/>
          <a:p>
            <a:r>
              <a:rPr lang="en-US" dirty="0"/>
              <a:t>Adding a new Variable</a:t>
            </a:r>
          </a:p>
        </p:txBody>
      </p:sp>
      <p:sp>
        <p:nvSpPr>
          <p:cNvPr id="3" name="Content Placeholder 2">
            <a:extLst>
              <a:ext uri="{FF2B5EF4-FFF2-40B4-BE49-F238E27FC236}">
                <a16:creationId xmlns:a16="http://schemas.microsoft.com/office/drawing/2014/main" id="{DB11B5DC-C566-4650-98BD-15CF6A6F38C4}"/>
              </a:ext>
            </a:extLst>
          </p:cNvPr>
          <p:cNvSpPr>
            <a:spLocks noGrp="1"/>
          </p:cNvSpPr>
          <p:nvPr>
            <p:ph idx="1"/>
          </p:nvPr>
        </p:nvSpPr>
        <p:spPr>
          <a:xfrm>
            <a:off x="838200" y="1031359"/>
            <a:ext cx="10515600" cy="5259904"/>
          </a:xfrm>
        </p:spPr>
        <p:txBody>
          <a:bodyPr/>
          <a:lstStyle/>
          <a:p>
            <a:r>
              <a:rPr lang="en-US" sz="2000" dirty="0"/>
              <a:t>Declare the variables in the respective json files. </a:t>
            </a:r>
          </a:p>
          <a:p>
            <a:r>
              <a:rPr lang="en-US" sz="2000" dirty="0"/>
              <a:t>“INCOME_HP” and “Income_House_Property” are declared in </a:t>
            </a:r>
            <a:r>
              <a:rPr lang="en-US" sz="2000" dirty="0" err="1"/>
              <a:t>records_variable.json</a:t>
            </a:r>
            <a:r>
              <a:rPr lang="en-US" sz="2000" dirty="0"/>
              <a:t>. “INCOME_HP” is declared as a “read” variable as it is directly read from the tax return/survey while “Income_House_Property” is declared as a “calc” (calculated) variable.</a:t>
            </a:r>
          </a:p>
          <a:p>
            <a:pPr marL="0" indent="0">
              <a:buNone/>
            </a:pPr>
            <a:endParaRPr lang="en-US" dirty="0"/>
          </a:p>
        </p:txBody>
      </p:sp>
      <p:pic>
        <p:nvPicPr>
          <p:cNvPr id="17" name="Picture 16">
            <a:extLst>
              <a:ext uri="{FF2B5EF4-FFF2-40B4-BE49-F238E27FC236}">
                <a16:creationId xmlns:a16="http://schemas.microsoft.com/office/drawing/2014/main" id="{AA8808B2-01E6-4D73-A46B-F4F66D7EEAAE}"/>
              </a:ext>
            </a:extLst>
          </p:cNvPr>
          <p:cNvPicPr/>
          <p:nvPr/>
        </p:nvPicPr>
        <p:blipFill>
          <a:blip r:embed="rId2"/>
          <a:stretch>
            <a:fillRect/>
          </a:stretch>
        </p:blipFill>
        <p:spPr>
          <a:xfrm>
            <a:off x="1147010" y="3009900"/>
            <a:ext cx="4556917" cy="3429500"/>
          </a:xfrm>
          <a:prstGeom prst="rect">
            <a:avLst/>
          </a:prstGeom>
        </p:spPr>
      </p:pic>
      <p:pic>
        <p:nvPicPr>
          <p:cNvPr id="18" name="Picture 17">
            <a:extLst>
              <a:ext uri="{FF2B5EF4-FFF2-40B4-BE49-F238E27FC236}">
                <a16:creationId xmlns:a16="http://schemas.microsoft.com/office/drawing/2014/main" id="{989332DE-E827-4969-89A9-4F4AC0C4C4E0}"/>
              </a:ext>
            </a:extLst>
          </p:cNvPr>
          <p:cNvPicPr/>
          <p:nvPr/>
        </p:nvPicPr>
        <p:blipFill>
          <a:blip r:embed="rId3"/>
          <a:stretch>
            <a:fillRect/>
          </a:stretch>
        </p:blipFill>
        <p:spPr>
          <a:xfrm>
            <a:off x="6096000" y="3009900"/>
            <a:ext cx="4779879" cy="3429500"/>
          </a:xfrm>
          <a:prstGeom prst="rect">
            <a:avLst/>
          </a:prstGeom>
        </p:spPr>
      </p:pic>
      <p:sp>
        <p:nvSpPr>
          <p:cNvPr id="11" name="Oval 10">
            <a:extLst>
              <a:ext uri="{FF2B5EF4-FFF2-40B4-BE49-F238E27FC236}">
                <a16:creationId xmlns:a16="http://schemas.microsoft.com/office/drawing/2014/main" id="{8280DDF0-7DAF-4860-9748-44A2521C88A2}"/>
              </a:ext>
            </a:extLst>
          </p:cNvPr>
          <p:cNvSpPr/>
          <p:nvPr/>
        </p:nvSpPr>
        <p:spPr>
          <a:xfrm>
            <a:off x="1079500" y="5520282"/>
            <a:ext cx="3930316" cy="798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7C9A227-C158-4117-9D6D-3494403B9D9E}"/>
              </a:ext>
            </a:extLst>
          </p:cNvPr>
          <p:cNvSpPr/>
          <p:nvPr/>
        </p:nvSpPr>
        <p:spPr>
          <a:xfrm>
            <a:off x="5918047" y="4230019"/>
            <a:ext cx="3930316" cy="989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36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10321636-DE7C-4347-BC41-9F19EE697AD9}"/>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82000" y="3969573"/>
            <a:ext cx="2922839" cy="2646380"/>
          </a:xfrm>
          <a:prstGeom prst="roundRect">
            <a:avLst>
              <a:gd name="adj" fmla="val 5301"/>
            </a:avLst>
          </a:prstGeom>
          <a:ln w="82550" cap="sq">
            <a:noFill/>
            <a:miter lim="800000"/>
          </a:ln>
          <a:effectLst/>
        </p:spPr>
      </p:pic>
      <p:pic>
        <p:nvPicPr>
          <p:cNvPr id="7" name="Picture 6" descr="A screenshot of a computer&#10;&#10;Description automatically generated">
            <a:extLst>
              <a:ext uri="{FF2B5EF4-FFF2-40B4-BE49-F238E27FC236}">
                <a16:creationId xmlns:a16="http://schemas.microsoft.com/office/drawing/2014/main" id="{429B4C33-0E96-4F41-BE64-663F6657D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242047"/>
            <a:ext cx="2922839" cy="3524379"/>
          </a:xfrm>
          <a:prstGeom prst="roundRect">
            <a:avLst>
              <a:gd name="adj" fmla="val 5301"/>
            </a:avLst>
          </a:prstGeom>
          <a:ln w="82550" cap="sq">
            <a:noFill/>
            <a:miter lim="800000"/>
          </a:ln>
          <a:effectLst/>
        </p:spPr>
      </p:pic>
      <p:sp>
        <p:nvSpPr>
          <p:cNvPr id="2" name="Title 1">
            <a:extLst>
              <a:ext uri="{FF2B5EF4-FFF2-40B4-BE49-F238E27FC236}">
                <a16:creationId xmlns:a16="http://schemas.microsoft.com/office/drawing/2014/main" id="{41316843-754D-4749-964B-6DE731CF1728}"/>
              </a:ext>
            </a:extLst>
          </p:cNvPr>
          <p:cNvSpPr>
            <a:spLocks noGrp="1"/>
          </p:cNvSpPr>
          <p:nvPr>
            <p:ph type="title"/>
          </p:nvPr>
        </p:nvSpPr>
        <p:spPr>
          <a:xfrm>
            <a:off x="690282" y="640831"/>
            <a:ext cx="7091587" cy="1573863"/>
          </a:xfrm>
        </p:spPr>
        <p:txBody>
          <a:bodyPr vert="horz" lIns="91440" tIns="45720" rIns="91440" bIns="45720" rtlCol="0" anchor="ctr">
            <a:normAutofit/>
          </a:bodyPr>
          <a:lstStyle/>
          <a:p>
            <a:pPr algn="ctr"/>
            <a:r>
              <a:rPr lang="en-US" sz="3200" dirty="0">
                <a:solidFill>
                  <a:schemeClr val="tx1"/>
                </a:solidFill>
              </a:rPr>
              <a:t>Could We Use Household Income Survey Data? What Are The Advantages?</a:t>
            </a:r>
          </a:p>
        </p:txBody>
      </p:sp>
      <p:sp>
        <p:nvSpPr>
          <p:cNvPr id="3" name="Content Placeholder 2">
            <a:extLst>
              <a:ext uri="{FF2B5EF4-FFF2-40B4-BE49-F238E27FC236}">
                <a16:creationId xmlns:a16="http://schemas.microsoft.com/office/drawing/2014/main" id="{727C9F08-3150-4B75-9E8D-EAEECCACD09D}"/>
              </a:ext>
            </a:extLst>
          </p:cNvPr>
          <p:cNvSpPr>
            <a:spLocks noGrp="1"/>
          </p:cNvSpPr>
          <p:nvPr>
            <p:ph idx="1"/>
          </p:nvPr>
        </p:nvSpPr>
        <p:spPr>
          <a:xfrm>
            <a:off x="913774" y="2367092"/>
            <a:ext cx="6564207" cy="3881309"/>
          </a:xfrm>
        </p:spPr>
        <p:txBody>
          <a:bodyPr vert="horz" lIns="91440" tIns="45720" rIns="91440" bIns="45720" rtlCol="0">
            <a:normAutofit fontScale="92500" lnSpcReduction="20000"/>
          </a:bodyPr>
          <a:lstStyle/>
          <a:p>
            <a:pPr>
              <a:lnSpc>
                <a:spcPct val="110000"/>
              </a:lnSpc>
            </a:pPr>
            <a:r>
              <a:rPr lang="en-US" sz="1800" dirty="0"/>
              <a:t>For the purposes of data collection, tax returns forms are preferred over survey data as it is easier to obtain tax information from the tax return forms.</a:t>
            </a:r>
          </a:p>
          <a:p>
            <a:pPr>
              <a:lnSpc>
                <a:spcPct val="110000"/>
              </a:lnSpc>
            </a:pPr>
            <a:r>
              <a:rPr lang="en-US" sz="1800" dirty="0"/>
              <a:t>Good quality income or household surveys can also be used. The only challenge  would be to map the survey definition of what is being asked to the tax definition of what is used in the tax return form.</a:t>
            </a:r>
          </a:p>
          <a:p>
            <a:pPr>
              <a:lnSpc>
                <a:spcPct val="110000"/>
              </a:lnSpc>
            </a:pPr>
            <a:r>
              <a:rPr lang="en-US" sz="1800" dirty="0"/>
              <a:t>An advantage of survey data can be that it can  provide much more demographic information other than tax information about the individual which can be used for more interesting analysis.</a:t>
            </a:r>
          </a:p>
          <a:p>
            <a:pPr>
              <a:lnSpc>
                <a:spcPct val="110000"/>
              </a:lnSpc>
            </a:pPr>
            <a:r>
              <a:rPr lang="en-US" sz="1800" dirty="0"/>
              <a:t>Another advantage is that such a survey also includes non-taxpayers who may be potential taxpayers.</a:t>
            </a:r>
          </a:p>
          <a:p>
            <a:pPr>
              <a:lnSpc>
                <a:spcPct val="110000"/>
              </a:lnSpc>
            </a:pPr>
            <a:r>
              <a:rPr lang="en-US" sz="1800" dirty="0"/>
              <a:t>The biggest challenge is that such surveys does not adequately sample those with high incomes who contribute the bulk of the tax.</a:t>
            </a:r>
          </a:p>
          <a:p>
            <a:pPr>
              <a:lnSpc>
                <a:spcPct val="110000"/>
              </a:lnSpc>
            </a:pPr>
            <a:endParaRPr lang="en-US" sz="1700" dirty="0"/>
          </a:p>
        </p:txBody>
      </p:sp>
      <p:sp>
        <p:nvSpPr>
          <p:cNvPr id="10" name="Rectangle 9">
            <a:extLst>
              <a:ext uri="{FF2B5EF4-FFF2-40B4-BE49-F238E27FC236}">
                <a16:creationId xmlns:a16="http://schemas.microsoft.com/office/drawing/2014/main" id="{61B4CA48-0737-4BBE-91D3-3DB4E9B0D171}"/>
              </a:ext>
            </a:extLst>
          </p:cNvPr>
          <p:cNvSpPr/>
          <p:nvPr/>
        </p:nvSpPr>
        <p:spPr>
          <a:xfrm rot="19783796">
            <a:off x="8760103" y="1903377"/>
            <a:ext cx="1986972" cy="369332"/>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Tax Return Form</a:t>
            </a:r>
          </a:p>
        </p:txBody>
      </p:sp>
      <p:sp>
        <p:nvSpPr>
          <p:cNvPr id="13" name="Rectangle 12">
            <a:extLst>
              <a:ext uri="{FF2B5EF4-FFF2-40B4-BE49-F238E27FC236}">
                <a16:creationId xmlns:a16="http://schemas.microsoft.com/office/drawing/2014/main" id="{33935E84-BF71-4641-AF21-1AE77D7E9E59}"/>
              </a:ext>
            </a:extLst>
          </p:cNvPr>
          <p:cNvSpPr/>
          <p:nvPr/>
        </p:nvSpPr>
        <p:spPr>
          <a:xfrm rot="19896669">
            <a:off x="8889952" y="4499448"/>
            <a:ext cx="1986972" cy="646331"/>
          </a:xfrm>
          <a:prstGeom prst="rect">
            <a:avLst/>
          </a:prstGeom>
          <a:noFill/>
        </p:spPr>
        <p:txBody>
          <a:bodyPr wrap="square" lIns="91440" tIns="45720" rIns="91440" bIns="45720">
            <a:spAutoFit/>
          </a:bodyPr>
          <a:lstStyle/>
          <a:p>
            <a:pPr algn="ctr">
              <a:spcAft>
                <a:spcPts val="600"/>
              </a:spcAft>
            </a:pPr>
            <a:r>
              <a:rPr lang="en-US" b="0" cap="none" spc="0" dirty="0">
                <a:ln w="0"/>
                <a:solidFill>
                  <a:srgbClr val="FF0000"/>
                </a:solidFill>
                <a:effectLst>
                  <a:reflection blurRad="6350" stA="53000" endA="300" endPos="35500" dir="5400000" sy="-90000" algn="bl" rotWithShape="0"/>
                </a:effectLst>
              </a:rPr>
              <a:t>Household Income Survey</a:t>
            </a:r>
          </a:p>
        </p:txBody>
      </p:sp>
    </p:spTree>
    <p:extLst>
      <p:ext uri="{BB962C8B-B14F-4D97-AF65-F5344CB8AC3E}">
        <p14:creationId xmlns:p14="http://schemas.microsoft.com/office/powerpoint/2010/main" val="247460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938C-ADE0-4150-B01F-12FD5A9DDF00}"/>
              </a:ext>
            </a:extLst>
          </p:cNvPr>
          <p:cNvSpPr>
            <a:spLocks noGrp="1"/>
          </p:cNvSpPr>
          <p:nvPr>
            <p:ph type="title"/>
          </p:nvPr>
        </p:nvSpPr>
        <p:spPr>
          <a:xfrm>
            <a:off x="2105025" y="142875"/>
            <a:ext cx="7600950" cy="714375"/>
          </a:xfrm>
        </p:spPr>
        <p:txBody>
          <a:bodyPr/>
          <a:lstStyle/>
          <a:p>
            <a:r>
              <a:rPr lang="en-US" dirty="0"/>
              <a:t>Adding a new Variable (2)</a:t>
            </a:r>
          </a:p>
        </p:txBody>
      </p:sp>
      <p:sp>
        <p:nvSpPr>
          <p:cNvPr id="3" name="Content Placeholder 2">
            <a:extLst>
              <a:ext uri="{FF2B5EF4-FFF2-40B4-BE49-F238E27FC236}">
                <a16:creationId xmlns:a16="http://schemas.microsoft.com/office/drawing/2014/main" id="{A62F4022-9F38-4FF3-930D-46D8E414A223}"/>
              </a:ext>
            </a:extLst>
          </p:cNvPr>
          <p:cNvSpPr>
            <a:spLocks noGrp="1"/>
          </p:cNvSpPr>
          <p:nvPr>
            <p:ph type="body" sz="half" idx="2"/>
          </p:nvPr>
        </p:nvSpPr>
        <p:spPr>
          <a:xfrm>
            <a:off x="913794" y="1495425"/>
            <a:ext cx="5934949" cy="5086349"/>
          </a:xfrm>
        </p:spPr>
        <p:txBody>
          <a:bodyPr/>
          <a:lstStyle/>
          <a:p>
            <a:pPr marL="0" indent="0">
              <a:buNone/>
            </a:pPr>
            <a:r>
              <a:rPr lang="en-US" sz="2000" dirty="0"/>
              <a:t>“</a:t>
            </a:r>
            <a:r>
              <a:rPr lang="en-US" sz="2000" dirty="0" err="1"/>
              <a:t>HP_deduction</a:t>
            </a:r>
            <a:r>
              <a:rPr lang="en-US" sz="2000" dirty="0"/>
              <a:t>” is a policy variable and is declared in </a:t>
            </a:r>
            <a:r>
              <a:rPr lang="en-US" sz="2000" b="1" dirty="0" err="1"/>
              <a:t>current_law_policy.json</a:t>
            </a:r>
            <a:r>
              <a:rPr lang="en-US" sz="2000" dirty="0"/>
              <a:t>.</a:t>
            </a:r>
          </a:p>
          <a:p>
            <a:pPr marL="0" indent="0">
              <a:buNone/>
            </a:pPr>
            <a:endParaRPr lang="en-US" dirty="0"/>
          </a:p>
        </p:txBody>
      </p:sp>
      <p:sp>
        <p:nvSpPr>
          <p:cNvPr id="5" name="Slide Number Placeholder 4">
            <a:extLst>
              <a:ext uri="{FF2B5EF4-FFF2-40B4-BE49-F238E27FC236}">
                <a16:creationId xmlns:a16="http://schemas.microsoft.com/office/drawing/2014/main" id="{E1E0DB05-C2CC-4B32-8A11-8455A1C3684B}"/>
              </a:ext>
            </a:extLst>
          </p:cNvPr>
          <p:cNvSpPr>
            <a:spLocks noGrp="1"/>
          </p:cNvSpPr>
          <p:nvPr>
            <p:ph type="sldNum" sz="quarter" idx="12"/>
          </p:nvPr>
        </p:nvSpPr>
        <p:spPr/>
        <p:txBody>
          <a:bodyPr/>
          <a:lstStyle/>
          <a:p>
            <a:fld id="{52C44A77-5F5E-4CB9-8D56-F5EB4797E63D}" type="slidenum">
              <a:rPr lang="en-US" smtClean="0"/>
              <a:t>50</a:t>
            </a:fld>
            <a:endParaRPr lang="en-US"/>
          </a:p>
        </p:txBody>
      </p:sp>
      <p:pic>
        <p:nvPicPr>
          <p:cNvPr id="4" name="Picture 3">
            <a:extLst>
              <a:ext uri="{FF2B5EF4-FFF2-40B4-BE49-F238E27FC236}">
                <a16:creationId xmlns:a16="http://schemas.microsoft.com/office/drawing/2014/main" id="{816D3577-095E-4094-9406-FA5A03B1B308}"/>
              </a:ext>
            </a:extLst>
          </p:cNvPr>
          <p:cNvPicPr/>
          <p:nvPr/>
        </p:nvPicPr>
        <p:blipFill>
          <a:blip r:embed="rId2"/>
          <a:stretch>
            <a:fillRect/>
          </a:stretch>
        </p:blipFill>
        <p:spPr>
          <a:xfrm>
            <a:off x="7004050" y="1057275"/>
            <a:ext cx="4529472" cy="5524500"/>
          </a:xfrm>
          <a:prstGeom prst="rect">
            <a:avLst/>
          </a:prstGeom>
        </p:spPr>
      </p:pic>
    </p:spTree>
    <p:extLst>
      <p:ext uri="{BB962C8B-B14F-4D97-AF65-F5344CB8AC3E}">
        <p14:creationId xmlns:p14="http://schemas.microsoft.com/office/powerpoint/2010/main" val="1866183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E96F-54E0-4289-A501-80E1D6B9FD04}"/>
              </a:ext>
            </a:extLst>
          </p:cNvPr>
          <p:cNvSpPr>
            <a:spLocks noGrp="1"/>
          </p:cNvSpPr>
          <p:nvPr>
            <p:ph type="title"/>
          </p:nvPr>
        </p:nvSpPr>
        <p:spPr>
          <a:xfrm>
            <a:off x="106327" y="457200"/>
            <a:ext cx="5178054" cy="745958"/>
          </a:xfrm>
        </p:spPr>
        <p:txBody>
          <a:bodyPr>
            <a:normAutofit fontScale="90000"/>
          </a:bodyPr>
          <a:lstStyle/>
          <a:p>
            <a:r>
              <a:rPr lang="en-US" dirty="0"/>
              <a:t>Adding a new Variable (3)</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542260" y="1203157"/>
            <a:ext cx="4229765" cy="4665831"/>
          </a:xfrm>
        </p:spPr>
        <p:txBody>
          <a:bodyPr/>
          <a:lstStyle/>
          <a:p>
            <a:pPr marL="285750" lvl="0" indent="-285750">
              <a:buFont typeface="Arial" panose="020B0604020202020204" pitchFamily="34" charset="0"/>
              <a:buChar char="•"/>
            </a:pPr>
            <a:r>
              <a:rPr lang="en-US" dirty="0">
                <a:solidFill>
                  <a:schemeClr val="tx1"/>
                </a:solidFill>
              </a:rPr>
              <a:t>Next, “read” variables are likely to grow with time and hence we need to incorporate their growth in “</a:t>
            </a:r>
            <a:r>
              <a:rPr lang="en-US" dirty="0" err="1">
                <a:solidFill>
                  <a:schemeClr val="tx1"/>
                </a:solidFill>
              </a:rPr>
              <a:t>growfactors</a:t>
            </a:r>
            <a:r>
              <a:rPr lang="en-US" dirty="0">
                <a:solidFill>
                  <a:schemeClr val="tx1"/>
                </a:solidFill>
              </a:rPr>
              <a:t>” files and functions. </a:t>
            </a:r>
          </a:p>
          <a:p>
            <a:pPr lvl="0"/>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In case we want the variable “INCOME_HP” to grow at a certain defined rate, we first update “growfactors.csv” putting the growth rate of the variable “GF_INCOME_HP”. In case the variable grows at the rate of CPI, a separate column need not be used, however the subsequent steps (below) need to be done to reflect the growth of the variable.</a:t>
            </a:r>
          </a:p>
        </p:txBody>
      </p:sp>
      <p:pic>
        <p:nvPicPr>
          <p:cNvPr id="9" name="Picture 8">
            <a:extLst>
              <a:ext uri="{FF2B5EF4-FFF2-40B4-BE49-F238E27FC236}">
                <a16:creationId xmlns:a16="http://schemas.microsoft.com/office/drawing/2014/main" id="{82F84B15-167D-45DA-9417-CC0B55327281}"/>
              </a:ext>
            </a:extLst>
          </p:cNvPr>
          <p:cNvPicPr/>
          <p:nvPr/>
        </p:nvPicPr>
        <p:blipFill>
          <a:blip r:embed="rId2"/>
          <a:stretch>
            <a:fillRect/>
          </a:stretch>
        </p:blipFill>
        <p:spPr>
          <a:xfrm>
            <a:off x="5117465" y="996950"/>
            <a:ext cx="6026785" cy="4864100"/>
          </a:xfrm>
          <a:prstGeom prst="rect">
            <a:avLst/>
          </a:prstGeom>
        </p:spPr>
      </p:pic>
      <p:sp>
        <p:nvSpPr>
          <p:cNvPr id="5" name="Oval 4">
            <a:extLst>
              <a:ext uri="{FF2B5EF4-FFF2-40B4-BE49-F238E27FC236}">
                <a16:creationId xmlns:a16="http://schemas.microsoft.com/office/drawing/2014/main" id="{BE1DCE48-ABD7-4CE3-8F0B-5D8F215A2ECB}"/>
              </a:ext>
            </a:extLst>
          </p:cNvPr>
          <p:cNvSpPr/>
          <p:nvPr/>
        </p:nvSpPr>
        <p:spPr>
          <a:xfrm>
            <a:off x="7283302" y="3429000"/>
            <a:ext cx="1327297" cy="2227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323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EF7A27-ADE9-4ADB-88D1-5218AC034521}"/>
              </a:ext>
            </a:extLst>
          </p:cNvPr>
          <p:cNvSpPr>
            <a:spLocks noGrp="1"/>
          </p:cNvSpPr>
          <p:nvPr>
            <p:ph type="title"/>
          </p:nvPr>
        </p:nvSpPr>
        <p:spPr>
          <a:xfrm>
            <a:off x="0" y="457200"/>
            <a:ext cx="5183188" cy="746125"/>
          </a:xfrm>
        </p:spPr>
        <p:txBody>
          <a:bodyPr>
            <a:normAutofit fontScale="90000"/>
          </a:bodyPr>
          <a:lstStyle/>
          <a:p>
            <a:r>
              <a:rPr lang="en-US" dirty="0"/>
              <a:t>Adding a new Variable (4)</a:t>
            </a:r>
            <a:br>
              <a:rPr lang="en-US" dirty="0"/>
            </a:br>
            <a:r>
              <a:rPr lang="en-US" dirty="0"/>
              <a:t>- if different growth rate from CPI</a:t>
            </a:r>
          </a:p>
        </p:txBody>
      </p:sp>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1622612"/>
            <a:ext cx="4325458" cy="4902012"/>
          </a:xfrm>
        </p:spPr>
        <p:txBody>
          <a:bodyPr>
            <a:normAutofit/>
          </a:bodyPr>
          <a:lstStyle/>
          <a:p>
            <a:pPr marL="285750" lvl="0" indent="-285750">
              <a:buFont typeface="Arial" panose="020B0604020202020204" pitchFamily="34" charset="0"/>
              <a:buChar char="•"/>
            </a:pPr>
            <a:r>
              <a:rPr lang="en-US" sz="2000" dirty="0">
                <a:solidFill>
                  <a:schemeClr val="tx1"/>
                </a:solidFill>
              </a:rPr>
              <a:t>We now need to “blow up” the INCOME_HP by this </a:t>
            </a:r>
            <a:r>
              <a:rPr lang="en-US" sz="2000" dirty="0" err="1">
                <a:solidFill>
                  <a:schemeClr val="tx1"/>
                </a:solidFill>
              </a:rPr>
              <a:t>growfactor</a:t>
            </a:r>
            <a:r>
              <a:rPr lang="en-US" sz="2000" dirty="0">
                <a:solidFill>
                  <a:schemeClr val="tx1"/>
                </a:solidFill>
              </a:rPr>
              <a:t> “GF_INCOME_HP” every year so we update growfactors.py</a:t>
            </a:r>
          </a:p>
          <a:p>
            <a:endParaRPr lang="en-US" sz="2000" dirty="0">
              <a:solidFill>
                <a:schemeClr val="tx1"/>
              </a:solidFill>
            </a:endParaRPr>
          </a:p>
          <a:p>
            <a:pPr marL="285750" lvl="0" indent="-285750">
              <a:buFont typeface="Arial" panose="020B0604020202020204" pitchFamily="34" charset="0"/>
              <a:buChar char="•"/>
            </a:pPr>
            <a:r>
              <a:rPr lang="en-US" sz="2000" dirty="0">
                <a:solidFill>
                  <a:schemeClr val="tx1"/>
                </a:solidFill>
              </a:rPr>
              <a:t>We then include the variable “GF_INCOME_HP” as a “VALID_NAME” in the “</a:t>
            </a:r>
            <a:r>
              <a:rPr lang="en-US" sz="2000" dirty="0" err="1">
                <a:solidFill>
                  <a:schemeClr val="tx1"/>
                </a:solidFill>
              </a:rPr>
              <a:t>GrowFactors</a:t>
            </a:r>
            <a:r>
              <a:rPr lang="en-US" sz="2000" dirty="0">
                <a:solidFill>
                  <a:schemeClr val="tx1"/>
                </a:solidFill>
              </a:rPr>
              <a:t>” Class</a:t>
            </a:r>
          </a:p>
        </p:txBody>
      </p:sp>
      <p:sp>
        <p:nvSpPr>
          <p:cNvPr id="4" name="Slide Number Placeholder 3">
            <a:extLst>
              <a:ext uri="{FF2B5EF4-FFF2-40B4-BE49-F238E27FC236}">
                <a16:creationId xmlns:a16="http://schemas.microsoft.com/office/drawing/2014/main" id="{DF2EC5FE-4073-48C3-BF52-0E1D051C76B0}"/>
              </a:ext>
            </a:extLst>
          </p:cNvPr>
          <p:cNvSpPr>
            <a:spLocks noGrp="1"/>
          </p:cNvSpPr>
          <p:nvPr>
            <p:ph type="sldNum" sz="quarter" idx="12"/>
          </p:nvPr>
        </p:nvSpPr>
        <p:spPr/>
        <p:txBody>
          <a:bodyPr/>
          <a:lstStyle/>
          <a:p>
            <a:fld id="{52C44A77-5F5E-4CB9-8D56-F5EB4797E63D}" type="slidenum">
              <a:rPr lang="en-US" smtClean="0"/>
              <a:t>52</a:t>
            </a:fld>
            <a:endParaRPr lang="en-US"/>
          </a:p>
        </p:txBody>
      </p:sp>
      <p:pic>
        <p:nvPicPr>
          <p:cNvPr id="8" name="Picture 7">
            <a:extLst>
              <a:ext uri="{FF2B5EF4-FFF2-40B4-BE49-F238E27FC236}">
                <a16:creationId xmlns:a16="http://schemas.microsoft.com/office/drawing/2014/main" id="{DD244B2A-77DF-4316-A65C-3D3FB69DADCC}"/>
              </a:ext>
            </a:extLst>
          </p:cNvPr>
          <p:cNvPicPr/>
          <p:nvPr/>
        </p:nvPicPr>
        <p:blipFill>
          <a:blip r:embed="rId2"/>
          <a:stretch>
            <a:fillRect/>
          </a:stretch>
        </p:blipFill>
        <p:spPr>
          <a:xfrm>
            <a:off x="5524500" y="609599"/>
            <a:ext cx="5962650" cy="5915025"/>
          </a:xfrm>
          <a:prstGeom prst="rect">
            <a:avLst/>
          </a:prstGeom>
        </p:spPr>
      </p:pic>
      <p:sp>
        <p:nvSpPr>
          <p:cNvPr id="6" name="Oval 5">
            <a:extLst>
              <a:ext uri="{FF2B5EF4-FFF2-40B4-BE49-F238E27FC236}">
                <a16:creationId xmlns:a16="http://schemas.microsoft.com/office/drawing/2014/main" id="{B05BDA3F-D8AC-435E-BF88-37EB94D71A42}"/>
              </a:ext>
            </a:extLst>
          </p:cNvPr>
          <p:cNvSpPr/>
          <p:nvPr/>
        </p:nvSpPr>
        <p:spPr>
          <a:xfrm>
            <a:off x="8888506" y="5676744"/>
            <a:ext cx="1479698" cy="3189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191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9050D-8FFF-44C1-B6BD-4042CCF1104E}"/>
              </a:ext>
            </a:extLst>
          </p:cNvPr>
          <p:cNvSpPr>
            <a:spLocks noGrp="1"/>
          </p:cNvSpPr>
          <p:nvPr>
            <p:ph type="body" sz="half" idx="2"/>
          </p:nvPr>
        </p:nvSpPr>
        <p:spPr>
          <a:xfrm>
            <a:off x="446568" y="603250"/>
            <a:ext cx="4325458" cy="5645149"/>
          </a:xfrm>
        </p:spPr>
        <p:txBody>
          <a:bodyPr/>
          <a:lstStyle/>
          <a:p>
            <a:pPr marL="285750" lvl="0" indent="-285750">
              <a:buFont typeface="Arial" panose="020B0604020202020204" pitchFamily="34" charset="0"/>
              <a:buChar char="•"/>
            </a:pPr>
            <a:r>
              <a:rPr lang="en-US" sz="2000" dirty="0">
                <a:solidFill>
                  <a:schemeClr val="tx1"/>
                </a:solidFill>
              </a:rPr>
              <a:t>Finally, we need to update the records each year at the respective growth rates. This is done in records.py in the _blowup function.</a:t>
            </a:r>
          </a:p>
          <a:p>
            <a:r>
              <a:rPr lang="en-US" sz="2000" dirty="0">
                <a:solidFill>
                  <a:schemeClr val="tx1"/>
                </a:solidFill>
              </a:rPr>
              <a:t> </a:t>
            </a:r>
          </a:p>
          <a:p>
            <a:pPr marL="285750" lvl="0" indent="-285750">
              <a:buFont typeface="Arial" panose="020B0604020202020204" pitchFamily="34" charset="0"/>
              <a:buChar char="•"/>
            </a:pPr>
            <a:r>
              <a:rPr lang="en-US" sz="2000" dirty="0">
                <a:solidFill>
                  <a:schemeClr val="tx1"/>
                </a:solidFill>
              </a:rPr>
              <a:t>First “import” the variable “GF_INCOME_HP” from the growfactors.csv file (in the example below we use the same name but this need not be the case). We then update the INCOME_HP with INCOME_HP*GF_INCOME_HP.</a:t>
            </a:r>
          </a:p>
          <a:p>
            <a:pPr marL="0" indent="0">
              <a:buNone/>
            </a:pPr>
            <a:endParaRPr lang="en-US" dirty="0"/>
          </a:p>
        </p:txBody>
      </p:sp>
      <p:pic>
        <p:nvPicPr>
          <p:cNvPr id="5" name="Picture 4">
            <a:extLst>
              <a:ext uri="{FF2B5EF4-FFF2-40B4-BE49-F238E27FC236}">
                <a16:creationId xmlns:a16="http://schemas.microsoft.com/office/drawing/2014/main" id="{C9E9BB7C-0A21-4C4E-AF65-F4E685F6358F}"/>
              </a:ext>
            </a:extLst>
          </p:cNvPr>
          <p:cNvPicPr/>
          <p:nvPr/>
        </p:nvPicPr>
        <p:blipFill>
          <a:blip r:embed="rId2"/>
          <a:stretch>
            <a:fillRect/>
          </a:stretch>
        </p:blipFill>
        <p:spPr>
          <a:xfrm>
            <a:off x="5438774" y="603250"/>
            <a:ext cx="5598193" cy="5645150"/>
          </a:xfrm>
          <a:prstGeom prst="rect">
            <a:avLst/>
          </a:prstGeom>
        </p:spPr>
      </p:pic>
      <p:sp>
        <p:nvSpPr>
          <p:cNvPr id="8" name="Oval 7">
            <a:extLst>
              <a:ext uri="{FF2B5EF4-FFF2-40B4-BE49-F238E27FC236}">
                <a16:creationId xmlns:a16="http://schemas.microsoft.com/office/drawing/2014/main" id="{5E58428C-EB09-4025-B19E-9664957268D0}"/>
              </a:ext>
            </a:extLst>
          </p:cNvPr>
          <p:cNvSpPr/>
          <p:nvPr/>
        </p:nvSpPr>
        <p:spPr>
          <a:xfrm>
            <a:off x="6096000" y="1881963"/>
            <a:ext cx="4855535"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7C6D5CA-F8E7-46B5-9108-04D2B91C647E}"/>
              </a:ext>
            </a:extLst>
          </p:cNvPr>
          <p:cNvSpPr/>
          <p:nvPr/>
        </p:nvSpPr>
        <p:spPr>
          <a:xfrm>
            <a:off x="6096000" y="5086741"/>
            <a:ext cx="3001926" cy="2658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478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7DD067-734E-4CB1-A3E3-CEDD902D25D5}"/>
              </a:ext>
            </a:extLst>
          </p:cNvPr>
          <p:cNvPicPr>
            <a:picLocks noChangeAspect="1"/>
          </p:cNvPicPr>
          <p:nvPr/>
        </p:nvPicPr>
        <p:blipFill>
          <a:blip r:embed="rId2"/>
          <a:stretch>
            <a:fillRect/>
          </a:stretch>
        </p:blipFill>
        <p:spPr>
          <a:xfrm>
            <a:off x="4995862" y="1643062"/>
            <a:ext cx="6238875" cy="3571875"/>
          </a:xfrm>
          <a:prstGeom prst="rect">
            <a:avLst/>
          </a:prstGeom>
        </p:spPr>
      </p:pic>
      <p:sp>
        <p:nvSpPr>
          <p:cNvPr id="6" name="Title 5">
            <a:extLst>
              <a:ext uri="{FF2B5EF4-FFF2-40B4-BE49-F238E27FC236}">
                <a16:creationId xmlns:a16="http://schemas.microsoft.com/office/drawing/2014/main" id="{2DEEF128-7F8E-4CED-A143-7FC3DDD487FE}"/>
              </a:ext>
            </a:extLst>
          </p:cNvPr>
          <p:cNvSpPr>
            <a:spLocks noGrp="1"/>
          </p:cNvSpPr>
          <p:nvPr>
            <p:ph type="title"/>
          </p:nvPr>
        </p:nvSpPr>
        <p:spPr/>
        <p:txBody>
          <a:bodyPr/>
          <a:lstStyle/>
          <a:p>
            <a:r>
              <a:rPr lang="en-US" dirty="0"/>
              <a:t>Change the variable that reflects the Wage growth </a:t>
            </a:r>
          </a:p>
        </p:txBody>
      </p:sp>
      <p:sp>
        <p:nvSpPr>
          <p:cNvPr id="8" name="Text Placeholder 7">
            <a:extLst>
              <a:ext uri="{FF2B5EF4-FFF2-40B4-BE49-F238E27FC236}">
                <a16:creationId xmlns:a16="http://schemas.microsoft.com/office/drawing/2014/main" id="{5D367CFF-1D57-4A19-B223-D69CF1E8C3F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This variable is in the growfactors.csv file It may be either ‘SALARY’ or ‘GROSS_INCOME’ , etc.</a:t>
            </a:r>
          </a:p>
        </p:txBody>
      </p:sp>
      <p:sp>
        <p:nvSpPr>
          <p:cNvPr id="5" name="Slide Number Placeholder 4">
            <a:extLst>
              <a:ext uri="{FF2B5EF4-FFF2-40B4-BE49-F238E27FC236}">
                <a16:creationId xmlns:a16="http://schemas.microsoft.com/office/drawing/2014/main" id="{8F50AAE2-DDF4-4BCC-A6DD-F55565132C62}"/>
              </a:ext>
            </a:extLst>
          </p:cNvPr>
          <p:cNvSpPr>
            <a:spLocks noGrp="1"/>
          </p:cNvSpPr>
          <p:nvPr>
            <p:ph type="sldNum" sz="quarter" idx="12"/>
          </p:nvPr>
        </p:nvSpPr>
        <p:spPr/>
        <p:txBody>
          <a:bodyPr/>
          <a:lstStyle/>
          <a:p>
            <a:fld id="{52C44A77-5F5E-4CB9-8D56-F5EB4797E63D}" type="slidenum">
              <a:rPr lang="en-US" smtClean="0"/>
              <a:t>54</a:t>
            </a:fld>
            <a:endParaRPr lang="en-US"/>
          </a:p>
        </p:txBody>
      </p:sp>
      <p:sp>
        <p:nvSpPr>
          <p:cNvPr id="11" name="Oval 10">
            <a:extLst>
              <a:ext uri="{FF2B5EF4-FFF2-40B4-BE49-F238E27FC236}">
                <a16:creationId xmlns:a16="http://schemas.microsoft.com/office/drawing/2014/main" id="{13A8282F-5255-4C89-8729-01E079523DA6}"/>
              </a:ext>
            </a:extLst>
          </p:cNvPr>
          <p:cNvSpPr/>
          <p:nvPr/>
        </p:nvSpPr>
        <p:spPr>
          <a:xfrm>
            <a:off x="5056301" y="4338637"/>
            <a:ext cx="6117996" cy="1117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781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1D09-8157-483A-A563-06713577B488}"/>
              </a:ext>
            </a:extLst>
          </p:cNvPr>
          <p:cNvSpPr>
            <a:spLocks noGrp="1"/>
          </p:cNvSpPr>
          <p:nvPr>
            <p:ph type="title"/>
          </p:nvPr>
        </p:nvSpPr>
        <p:spPr>
          <a:xfrm>
            <a:off x="1762125" y="219075"/>
            <a:ext cx="8915400" cy="809625"/>
          </a:xfrm>
        </p:spPr>
        <p:txBody>
          <a:bodyPr>
            <a:normAutofit/>
          </a:bodyPr>
          <a:lstStyle/>
          <a:p>
            <a:r>
              <a:rPr lang="en-US" sz="3200" dirty="0"/>
              <a:t>Running baseline case</a:t>
            </a:r>
          </a:p>
        </p:txBody>
      </p:sp>
      <p:sp>
        <p:nvSpPr>
          <p:cNvPr id="3" name="Content Placeholder 2">
            <a:extLst>
              <a:ext uri="{FF2B5EF4-FFF2-40B4-BE49-F238E27FC236}">
                <a16:creationId xmlns:a16="http://schemas.microsoft.com/office/drawing/2014/main" id="{EEB698EC-2FF0-42CF-93A9-929AA0AE95F8}"/>
              </a:ext>
            </a:extLst>
          </p:cNvPr>
          <p:cNvSpPr>
            <a:spLocks noGrp="1"/>
          </p:cNvSpPr>
          <p:nvPr>
            <p:ph idx="1"/>
          </p:nvPr>
        </p:nvSpPr>
        <p:spPr>
          <a:xfrm>
            <a:off x="838200" y="1371600"/>
            <a:ext cx="10515600" cy="48053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D6CA991-D4DB-496A-8DBB-79D82B91F4DD}"/>
              </a:ext>
            </a:extLst>
          </p:cNvPr>
          <p:cNvSpPr>
            <a:spLocks noGrp="1"/>
          </p:cNvSpPr>
          <p:nvPr>
            <p:ph type="sldNum" sz="quarter" idx="12"/>
          </p:nvPr>
        </p:nvSpPr>
        <p:spPr/>
        <p:txBody>
          <a:bodyPr/>
          <a:lstStyle/>
          <a:p>
            <a:fld id="{52C44A77-5F5E-4CB9-8D56-F5EB4797E63D}" type="slidenum">
              <a:rPr lang="en-US" smtClean="0"/>
              <a:t>55</a:t>
            </a:fld>
            <a:endParaRPr lang="en-US"/>
          </a:p>
        </p:txBody>
      </p:sp>
      <p:graphicFrame>
        <p:nvGraphicFramePr>
          <p:cNvPr id="6" name="Table 5">
            <a:extLst>
              <a:ext uri="{FF2B5EF4-FFF2-40B4-BE49-F238E27FC236}">
                <a16:creationId xmlns:a16="http://schemas.microsoft.com/office/drawing/2014/main" id="{93A2E8BA-36A9-4976-A471-A0F53C186445}"/>
              </a:ext>
            </a:extLst>
          </p:cNvPr>
          <p:cNvGraphicFramePr>
            <a:graphicFrameLocks noGrp="1"/>
          </p:cNvGraphicFramePr>
          <p:nvPr>
            <p:extLst>
              <p:ext uri="{D42A27DB-BD31-4B8C-83A1-F6EECF244321}">
                <p14:modId xmlns:p14="http://schemas.microsoft.com/office/powerpoint/2010/main" val="429070912"/>
              </p:ext>
            </p:extLst>
          </p:nvPr>
        </p:nvGraphicFramePr>
        <p:xfrm>
          <a:off x="518160" y="1133475"/>
          <a:ext cx="11430000" cy="5645345"/>
        </p:xfrm>
        <a:graphic>
          <a:graphicData uri="http://schemas.openxmlformats.org/drawingml/2006/table">
            <a:tbl>
              <a:tblPr>
                <a:tableStyleId>{5C22544A-7EE6-4342-B048-85BDC9FD1C3A}</a:tableStyleId>
              </a:tblPr>
              <a:tblGrid>
                <a:gridCol w="5852160">
                  <a:extLst>
                    <a:ext uri="{9D8B030D-6E8A-4147-A177-3AD203B41FA5}">
                      <a16:colId xmlns:a16="http://schemas.microsoft.com/office/drawing/2014/main" val="1632903655"/>
                    </a:ext>
                  </a:extLst>
                </a:gridCol>
                <a:gridCol w="5577840">
                  <a:extLst>
                    <a:ext uri="{9D8B030D-6E8A-4147-A177-3AD203B41FA5}">
                      <a16:colId xmlns:a16="http://schemas.microsoft.com/office/drawing/2014/main" val="268605098"/>
                    </a:ext>
                  </a:extLst>
                </a:gridCol>
              </a:tblGrid>
              <a:tr h="396956">
                <a:tc>
                  <a:txBody>
                    <a:bodyPr/>
                    <a:lstStyle/>
                    <a:p>
                      <a:pPr marL="0" marR="0">
                        <a:lnSpc>
                          <a:spcPct val="107000"/>
                        </a:lnSpc>
                        <a:spcBef>
                          <a:spcPts val="0"/>
                        </a:spcBef>
                        <a:spcAft>
                          <a:spcPts val="800"/>
                        </a:spcAft>
                      </a:pPr>
                      <a:r>
                        <a:rPr lang="en-US" sz="1600" b="1" dirty="0">
                          <a:effectLst/>
                        </a:rPr>
                        <a:t>from taxcalc import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import all the required files from the taxcalc directory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436128124"/>
                  </a:ext>
                </a:extLst>
              </a:tr>
              <a:tr h="700925">
                <a:tc>
                  <a:txBody>
                    <a:bodyPr/>
                    <a:lstStyle/>
                    <a:p>
                      <a:pPr marL="0" marR="0">
                        <a:lnSpc>
                          <a:spcPct val="107000"/>
                        </a:lnSpc>
                        <a:spcBef>
                          <a:spcPts val="0"/>
                        </a:spcBef>
                        <a:spcAft>
                          <a:spcPts val="800"/>
                        </a:spcAft>
                      </a:pPr>
                      <a:r>
                        <a:rPr lang="en-US" sz="1600" b="1" dirty="0">
                          <a:effectLst/>
                        </a:rPr>
                        <a:t>recs = Records()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a record object that consists of data from the pit.csv file or any file the records class is pointing to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5709317"/>
                  </a:ext>
                </a:extLst>
              </a:tr>
              <a:tr h="432021">
                <a:tc>
                  <a:txBody>
                    <a:bodyPr/>
                    <a:lstStyle/>
                    <a:p>
                      <a:pPr marL="0" marR="0">
                        <a:lnSpc>
                          <a:spcPct val="107000"/>
                        </a:lnSpc>
                        <a:spcBef>
                          <a:spcPts val="0"/>
                        </a:spcBef>
                        <a:spcAft>
                          <a:spcPts val="800"/>
                        </a:spcAft>
                      </a:pPr>
                      <a:r>
                        <a:rPr lang="en-US" sz="1600" b="1">
                          <a:effectLst/>
                        </a:rPr>
                        <a:t>pol = Policy()</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create Policy object containing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58721695"/>
                  </a:ext>
                </a:extLst>
              </a:tr>
              <a:tr h="432021">
                <a:tc>
                  <a:txBody>
                    <a:bodyPr/>
                    <a:lstStyle/>
                    <a:p>
                      <a:pPr marL="0" marR="0">
                        <a:lnSpc>
                          <a:spcPct val="107000"/>
                        </a:lnSpc>
                        <a:spcBef>
                          <a:spcPts val="0"/>
                        </a:spcBef>
                        <a:spcAft>
                          <a:spcPts val="800"/>
                        </a:spcAft>
                      </a:pPr>
                      <a:r>
                        <a:rPr lang="en-US" sz="1600" b="1">
                          <a:effectLst/>
                        </a:rPr>
                        <a:t>calc1 = Calculator(policy=pol, records=recs, verbose=False)</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specify Calculator object for current-law policy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05426207"/>
                  </a:ext>
                </a:extLst>
              </a:tr>
              <a:tr h="432021">
                <a:tc>
                  <a:txBody>
                    <a:bodyPr/>
                    <a:lstStyle/>
                    <a:p>
                      <a:pPr marL="0" marR="0">
                        <a:lnSpc>
                          <a:spcPct val="107000"/>
                        </a:lnSpc>
                        <a:spcBef>
                          <a:spcPts val="0"/>
                        </a:spcBef>
                        <a:spcAft>
                          <a:spcPts val="800"/>
                        </a:spcAft>
                      </a:pPr>
                      <a:r>
                        <a:rPr lang="en-US" sz="1600" b="1">
                          <a:effectLst/>
                        </a:rPr>
                        <a:t>calc1.calc_all()</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run all the tax calculation functions of the current year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63027946"/>
                  </a:ext>
                </a:extLst>
              </a:tr>
              <a:tr h="1427222">
                <a:tc>
                  <a:txBody>
                    <a:bodyPr/>
                    <a:lstStyle/>
                    <a:p>
                      <a:pPr marL="0" marR="0">
                        <a:lnSpc>
                          <a:spcPct val="107000"/>
                        </a:lnSpc>
                        <a:spcBef>
                          <a:spcPts val="0"/>
                        </a:spcBef>
                        <a:spcAft>
                          <a:spcPts val="800"/>
                        </a:spcAft>
                      </a:pPr>
                      <a:r>
                        <a:rPr lang="en-US" sz="1600" b="1" dirty="0">
                          <a:effectLst/>
                        </a:rPr>
                        <a:t>weighted_tax1 = calc1.weighted_total('</a:t>
                      </a:r>
                      <a:r>
                        <a:rPr lang="en-US" sz="1600" b="1" dirty="0" err="1">
                          <a:effectLst/>
                        </a:rPr>
                        <a:t>pitax</a:t>
                      </a:r>
                      <a:r>
                        <a:rPr lang="en-US" sz="1600" b="1" dirty="0">
                          <a:effectLst/>
                        </a:rPr>
                        <a:t>')</a:t>
                      </a:r>
                    </a:p>
                    <a:p>
                      <a:pPr marL="0" marR="0">
                        <a:lnSpc>
                          <a:spcPct val="107000"/>
                        </a:lnSpc>
                        <a:spcBef>
                          <a:spcPts val="0"/>
                        </a:spcBef>
                        <a:spcAft>
                          <a:spcPts val="80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aggregate results from the calculators. Total tax calculated the weighted sum of the variable in brackets. In this case - ’</a:t>
                      </a:r>
                      <a:r>
                        <a:rPr lang="en-US" sz="1600" b="0" dirty="0" err="1">
                          <a:effectLst/>
                        </a:rPr>
                        <a:t>pitax</a:t>
                      </a:r>
                      <a:r>
                        <a:rPr lang="en-US" sz="1600" b="0" dirty="0">
                          <a:effectLst/>
                        </a:rPr>
                        <a:t>’ the personal income tax liability }</a:t>
                      </a:r>
                    </a:p>
                    <a:p>
                      <a:pPr marL="0" marR="0">
                        <a:lnSpc>
                          <a:spcPct val="107000"/>
                        </a:lnSpc>
                        <a:spcBef>
                          <a:spcPts val="0"/>
                        </a:spcBef>
                        <a:spcAft>
                          <a:spcPts val="800"/>
                        </a:spcAft>
                      </a:pPr>
                      <a:r>
                        <a:rPr lang="en-US" sz="1600" b="0" dirty="0">
                          <a:effectLst/>
                        </a:rPr>
                        <a:t>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30048753"/>
                  </a:ext>
                </a:extLst>
              </a:tr>
              <a:tr h="700925">
                <a:tc>
                  <a:txBody>
                    <a:bodyPr/>
                    <a:lstStyle/>
                    <a:p>
                      <a:pPr marL="0" marR="0">
                        <a:lnSpc>
                          <a:spcPct val="107000"/>
                        </a:lnSpc>
                        <a:spcBef>
                          <a:spcPts val="0"/>
                        </a:spcBef>
                        <a:spcAft>
                          <a:spcPts val="800"/>
                        </a:spcAft>
                      </a:pPr>
                      <a:r>
                        <a:rPr lang="en-US" sz="1600" b="1">
                          <a:effectLst/>
                        </a:rPr>
                        <a:t>total_weights = calc1.total_weight()</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save the total weight of all the records which would be the total number of taxpayers.</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73755333"/>
                  </a:ext>
                </a:extLst>
              </a:tr>
              <a:tr h="1123254">
                <a:tc>
                  <a:txBody>
                    <a:bodyPr/>
                    <a:lstStyle/>
                    <a:p>
                      <a:pPr marL="0" marR="0">
                        <a:lnSpc>
                          <a:spcPct val="107000"/>
                        </a:lnSpc>
                        <a:spcBef>
                          <a:spcPts val="0"/>
                        </a:spcBef>
                        <a:spcAft>
                          <a:spcPts val="800"/>
                        </a:spcAft>
                      </a:pPr>
                      <a:r>
                        <a:rPr lang="en-US" sz="1600" b="1">
                          <a:effectLst/>
                        </a:rPr>
                        <a:t>print(f'Tax under Current Law: {weighted_tax1 * 1e-9:,.2f} billions')</a:t>
                      </a:r>
                    </a:p>
                    <a:p>
                      <a:pPr marL="0" marR="0">
                        <a:lnSpc>
                          <a:spcPct val="107000"/>
                        </a:lnSpc>
                        <a:spcBef>
                          <a:spcPts val="0"/>
                        </a:spcBef>
                        <a:spcAft>
                          <a:spcPts val="800"/>
                        </a:spcAft>
                      </a:pPr>
                      <a:r>
                        <a:rPr lang="en-US" sz="1600" b="1">
                          <a:effectLst/>
                        </a:rPr>
                        <a:t>print(f'Total Returns: {total_weights * 1e-6:,.2f} million')</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tc>
                  <a:txBody>
                    <a:bodyPr/>
                    <a:lstStyle/>
                    <a:p>
                      <a:pPr marL="0" marR="0">
                        <a:lnSpc>
                          <a:spcPct val="107000"/>
                        </a:lnSpc>
                        <a:spcBef>
                          <a:spcPts val="0"/>
                        </a:spcBef>
                        <a:spcAft>
                          <a:spcPts val="800"/>
                        </a:spcAft>
                      </a:pPr>
                      <a:r>
                        <a:rPr lang="en-US" sz="1600" b="0" dirty="0">
                          <a:effectLst/>
                        </a:rPr>
                        <a:t>{ print the results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8057209"/>
                  </a:ext>
                </a:extLst>
              </a:tr>
            </a:tbl>
          </a:graphicData>
        </a:graphic>
      </p:graphicFrame>
    </p:spTree>
    <p:extLst>
      <p:ext uri="{BB962C8B-B14F-4D97-AF65-F5344CB8AC3E}">
        <p14:creationId xmlns:p14="http://schemas.microsoft.com/office/powerpoint/2010/main" val="163753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7458-6E40-4EC0-A43A-3347F23D4674}"/>
              </a:ext>
            </a:extLst>
          </p:cNvPr>
          <p:cNvSpPr>
            <a:spLocks noGrp="1"/>
          </p:cNvSpPr>
          <p:nvPr>
            <p:ph type="title"/>
          </p:nvPr>
        </p:nvSpPr>
        <p:spPr>
          <a:xfrm>
            <a:off x="2628900" y="219075"/>
            <a:ext cx="7591693" cy="490889"/>
          </a:xfrm>
        </p:spPr>
        <p:txBody>
          <a:bodyPr>
            <a:noAutofit/>
          </a:bodyPr>
          <a:lstStyle/>
          <a:p>
            <a:r>
              <a:rPr lang="en-US" dirty="0"/>
              <a:t>Implementing Reforms</a:t>
            </a:r>
          </a:p>
        </p:txBody>
      </p:sp>
      <p:graphicFrame>
        <p:nvGraphicFramePr>
          <p:cNvPr id="5" name="Content Placeholder 4">
            <a:extLst>
              <a:ext uri="{FF2B5EF4-FFF2-40B4-BE49-F238E27FC236}">
                <a16:creationId xmlns:a16="http://schemas.microsoft.com/office/drawing/2014/main" id="{702A1397-5D41-4B8F-AC56-39F5CBADB4B1}"/>
              </a:ext>
            </a:extLst>
          </p:cNvPr>
          <p:cNvGraphicFramePr>
            <a:graphicFrameLocks noGrp="1"/>
          </p:cNvGraphicFramePr>
          <p:nvPr>
            <p:ph type="pic" idx="1"/>
            <p:extLst>
              <p:ext uri="{D42A27DB-BD31-4B8C-83A1-F6EECF244321}">
                <p14:modId xmlns:p14="http://schemas.microsoft.com/office/powerpoint/2010/main" val="1548253223"/>
              </p:ext>
            </p:extLst>
          </p:nvPr>
        </p:nvGraphicFramePr>
        <p:xfrm>
          <a:off x="1148375" y="960120"/>
          <a:ext cx="8824299" cy="4937760"/>
        </p:xfrm>
        <a:graphic>
          <a:graphicData uri="http://schemas.openxmlformats.org/drawingml/2006/table">
            <a:tbl>
              <a:tblPr firstRow="1" bandRow="1">
                <a:tableStyleId>{5C22544A-7EE6-4342-B048-85BDC9FD1C3A}</a:tableStyleId>
              </a:tblPr>
              <a:tblGrid>
                <a:gridCol w="6089517">
                  <a:extLst>
                    <a:ext uri="{9D8B030D-6E8A-4147-A177-3AD203B41FA5}">
                      <a16:colId xmlns:a16="http://schemas.microsoft.com/office/drawing/2014/main" val="3781138112"/>
                    </a:ext>
                  </a:extLst>
                </a:gridCol>
                <a:gridCol w="2734782">
                  <a:extLst>
                    <a:ext uri="{9D8B030D-6E8A-4147-A177-3AD203B41FA5}">
                      <a16:colId xmlns:a16="http://schemas.microsoft.com/office/drawing/2014/main" val="3938058442"/>
                    </a:ext>
                  </a:extLst>
                </a:gridCol>
              </a:tblGrid>
              <a:tr h="3609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calc1.calc_all()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specify Calculator object for reform in JSON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 =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Calculator.read_json_param_objects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('app1_reform.json',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pol.implement_reform</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(reform['policy'])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 = Calculator(policy=pol, records=recs, verbose=False)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calc2.calc_all()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print('\n\n\n')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compare aggregate results from two calculators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weighted_tax1 = calc1.weighted_total('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weighted_tax2 = calc2.weighted_total('</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pitax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calc1.total_weight()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Current Law: {weighted_tax1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f'Tax</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under Reform: {weighted_tax2 * 1e-9:,.2f} billions')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print(</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f'Total</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Returns: {</a:t>
                      </a:r>
                      <a:r>
                        <a:rPr kumimoji="0" lang="en-US" sz="1400" b="1" i="0" u="none" strike="noStrike" kern="1200" cap="none" spc="0" normalizeH="0" baseline="0" noProof="0" dirty="0" err="1">
                          <a:ln>
                            <a:noFill/>
                          </a:ln>
                          <a:solidFill>
                            <a:prstClr val="black"/>
                          </a:solidFill>
                          <a:effectLst/>
                          <a:uLnTx/>
                          <a:uFillTx/>
                          <a:latin typeface="Calibri" panose="020F0502020204030204"/>
                          <a:ea typeface="+mn-ea"/>
                          <a:cs typeface="+mn-cs"/>
                        </a:rPr>
                        <a:t>total_weights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1e-6:,.2f} million')</a:t>
                      </a:r>
                    </a:p>
                    <a:p>
                      <a:endParaRPr lang="en-US" dirty="0">
                        <a:solidFill>
                          <a:schemeClr val="tx1"/>
                        </a:solidFill>
                      </a:endParaRPr>
                    </a:p>
                  </a:txBody>
                  <a:tcPr marL="62265" marR="62265">
                    <a:noFill/>
                  </a:tcPr>
                </a:tc>
                <a:tc>
                  <a:txBody>
                    <a:bodyPr/>
                    <a:lstStyle/>
                    <a:p>
                      <a:endParaRPr lang="en-US" dirty="0">
                        <a:solidFill>
                          <a:schemeClr val="tx1"/>
                        </a:solidFill>
                      </a:endParaRPr>
                    </a:p>
                  </a:txBody>
                  <a:tcPr marL="62265" marR="62265">
                    <a:noFill/>
                  </a:tcPr>
                </a:tc>
                <a:extLst>
                  <a:ext uri="{0D108BD9-81ED-4DB2-BD59-A6C34878D82A}">
                    <a16:rowId xmlns:a16="http://schemas.microsoft.com/office/drawing/2014/main" val="460769381"/>
                  </a:ext>
                </a:extLst>
              </a:tr>
              <a:tr h="313831">
                <a:tc>
                  <a:txBody>
                    <a:bodyPr/>
                    <a:lstStyle/>
                    <a:p>
                      <a:endParaRPr lang="en-US" dirty="0">
                        <a:solidFill>
                          <a:schemeClr val="tx1"/>
                        </a:solidFill>
                      </a:endParaRPr>
                    </a:p>
                  </a:txBody>
                  <a:tcPr marL="62265" marR="62265"/>
                </a:tc>
                <a:tc>
                  <a:txBody>
                    <a:bodyPr/>
                    <a:lstStyle/>
                    <a:p>
                      <a:endParaRPr lang="en-US">
                        <a:solidFill>
                          <a:schemeClr val="tx1"/>
                        </a:solidFill>
                      </a:endParaRPr>
                    </a:p>
                  </a:txBody>
                  <a:tcPr marL="62265" marR="62265"/>
                </a:tc>
                <a:extLst>
                  <a:ext uri="{0D108BD9-81ED-4DB2-BD59-A6C34878D82A}">
                    <a16:rowId xmlns:a16="http://schemas.microsoft.com/office/drawing/2014/main" val="3031195144"/>
                  </a:ext>
                </a:extLst>
              </a:tr>
              <a:tr h="313831">
                <a:tc>
                  <a:txBody>
                    <a:bodyPr/>
                    <a:lstStyle/>
                    <a:p>
                      <a:endParaRPr lang="en-US" dirty="0">
                        <a:solidFill>
                          <a:schemeClr val="tx1"/>
                        </a:solidFill>
                      </a:endParaRPr>
                    </a:p>
                  </a:txBody>
                  <a:tcPr marL="62265" marR="62265"/>
                </a:tc>
                <a:tc>
                  <a:txBody>
                    <a:bodyPr/>
                    <a:lstStyle/>
                    <a:p>
                      <a:endParaRPr lang="en-US" dirty="0">
                        <a:solidFill>
                          <a:schemeClr val="tx1"/>
                        </a:solidFill>
                      </a:endParaRPr>
                    </a:p>
                  </a:txBody>
                  <a:tcPr marL="62265" marR="62265"/>
                </a:tc>
                <a:extLst>
                  <a:ext uri="{0D108BD9-81ED-4DB2-BD59-A6C34878D82A}">
                    <a16:rowId xmlns:a16="http://schemas.microsoft.com/office/drawing/2014/main" val="2874037922"/>
                  </a:ext>
                </a:extLst>
              </a:tr>
            </a:tbl>
          </a:graphicData>
        </a:graphic>
      </p:graphicFrame>
    </p:spTree>
    <p:extLst>
      <p:ext uri="{BB962C8B-B14F-4D97-AF65-F5344CB8AC3E}">
        <p14:creationId xmlns:p14="http://schemas.microsoft.com/office/powerpoint/2010/main" val="1357764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7063-5C5C-45E8-BAEA-00F4C30700D3}"/>
              </a:ext>
            </a:extLst>
          </p:cNvPr>
          <p:cNvSpPr>
            <a:spLocks noGrp="1"/>
          </p:cNvSpPr>
          <p:nvPr>
            <p:ph type="title"/>
          </p:nvPr>
        </p:nvSpPr>
        <p:spPr>
          <a:xfrm>
            <a:off x="912524" y="473750"/>
            <a:ext cx="10364451" cy="1019783"/>
          </a:xfrm>
        </p:spPr>
        <p:txBody>
          <a:bodyPr>
            <a:normAutofit/>
          </a:bodyPr>
          <a:lstStyle/>
          <a:p>
            <a:r>
              <a:rPr lang="en-US" sz="3200" dirty="0"/>
              <a:t>Revenue Projections into the Future</a:t>
            </a:r>
          </a:p>
        </p:txBody>
      </p:sp>
      <p:graphicFrame>
        <p:nvGraphicFramePr>
          <p:cNvPr id="5" name="Content Placeholder 4">
            <a:extLst>
              <a:ext uri="{FF2B5EF4-FFF2-40B4-BE49-F238E27FC236}">
                <a16:creationId xmlns:a16="http://schemas.microsoft.com/office/drawing/2014/main" id="{70EFBD3F-4BD4-44A7-9D84-6435587EAB05}"/>
              </a:ext>
            </a:extLst>
          </p:cNvPr>
          <p:cNvGraphicFramePr>
            <a:graphicFrameLocks noGrp="1"/>
          </p:cNvGraphicFramePr>
          <p:nvPr>
            <p:ph idx="1"/>
            <p:extLst>
              <p:ext uri="{D42A27DB-BD31-4B8C-83A1-F6EECF244321}">
                <p14:modId xmlns:p14="http://schemas.microsoft.com/office/powerpoint/2010/main" val="816594484"/>
              </p:ext>
            </p:extLst>
          </p:nvPr>
        </p:nvGraphicFramePr>
        <p:xfrm>
          <a:off x="1066800" y="1614487"/>
          <a:ext cx="10363200" cy="4357686"/>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352357709"/>
                    </a:ext>
                  </a:extLst>
                </a:gridCol>
                <a:gridCol w="5181600">
                  <a:extLst>
                    <a:ext uri="{9D8B030D-6E8A-4147-A177-3AD203B41FA5}">
                      <a16:colId xmlns:a16="http://schemas.microsoft.com/office/drawing/2014/main" val="3338103716"/>
                    </a:ext>
                  </a:extLst>
                </a:gridCol>
              </a:tblGrid>
              <a:tr h="3129459">
                <a:tc>
                  <a:txBody>
                    <a:bodyPr/>
                    <a:lstStyle/>
                    <a:p>
                      <a:r>
                        <a:rPr lang="en-US" dirty="0"/>
                        <a:t>for year in range(2017, 2020):</a:t>
                      </a:r>
                    </a:p>
                    <a:p>
                      <a:r>
                        <a:rPr lang="en-US" dirty="0"/>
                        <a:t>    calc1.advance_to_year(year)</a:t>
                      </a:r>
                    </a:p>
                    <a:p>
                      <a:r>
                        <a:rPr lang="en-US" dirty="0"/>
                        <a:t>    calc2.advance_to_year(year)</a:t>
                      </a:r>
                    </a:p>
                    <a:p>
                      <a:r>
                        <a:rPr lang="en-US" dirty="0"/>
                        <a:t>    calc1.calc_all()</a:t>
                      </a:r>
                    </a:p>
                    <a:p>
                      <a:r>
                        <a:rPr lang="en-US" dirty="0"/>
                        <a:t>    calc2.calc_all()</a:t>
                      </a:r>
                    </a:p>
                    <a:p>
                      <a:r>
                        <a:rPr lang="en-US" dirty="0"/>
                        <a:t>    weighted_tax1 = calc1.weighted_total('</a:t>
                      </a:r>
                      <a:r>
                        <a:rPr lang="en-US" dirty="0" err="1"/>
                        <a:t>pitax</a:t>
                      </a:r>
                      <a:r>
                        <a:rPr lang="en-US" dirty="0"/>
                        <a:t>')</a:t>
                      </a:r>
                    </a:p>
                    <a:p>
                      <a:r>
                        <a:rPr lang="en-US" dirty="0"/>
                        <a:t>    weighted_tax2 = calc2.weighted_total('</a:t>
                      </a:r>
                      <a:r>
                        <a:rPr lang="en-US" dirty="0" err="1"/>
                        <a:t>pitax</a:t>
                      </a:r>
                      <a:r>
                        <a:rPr lang="en-US" dirty="0"/>
                        <a:t>')</a:t>
                      </a:r>
                    </a:p>
                    <a:p>
                      <a:r>
                        <a:rPr lang="en-US" dirty="0"/>
                        <a:t>    </a:t>
                      </a:r>
                      <a:r>
                        <a:rPr lang="en-US" dirty="0" err="1"/>
                        <a:t>weighted_tax_diff</a:t>
                      </a:r>
                      <a:r>
                        <a:rPr lang="en-US" dirty="0"/>
                        <a:t> = weighted_tax2 - weighted_tax1</a:t>
                      </a:r>
                    </a:p>
                    <a:p>
                      <a:r>
                        <a:rPr lang="en-US" dirty="0"/>
                        <a:t>    </a:t>
                      </a:r>
                      <a:r>
                        <a:rPr lang="en-US" dirty="0" err="1"/>
                        <a:t>total_weights</a:t>
                      </a:r>
                      <a:r>
                        <a:rPr lang="en-US" dirty="0"/>
                        <a:t> = calc1.total_weight()</a:t>
                      </a:r>
                    </a:p>
                  </a:txBody>
                  <a:tcPr marL="90114" marR="90114"/>
                </a:tc>
                <a:tc>
                  <a:txBody>
                    <a:bodyPr/>
                    <a:lstStyle/>
                    <a:p>
                      <a:endParaRPr lang="en-US"/>
                    </a:p>
                  </a:txBody>
                  <a:tcPr marL="90114" marR="90114"/>
                </a:tc>
                <a:extLst>
                  <a:ext uri="{0D108BD9-81ED-4DB2-BD59-A6C34878D82A}">
                    <a16:rowId xmlns:a16="http://schemas.microsoft.com/office/drawing/2014/main" val="3751918355"/>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89317079"/>
                  </a:ext>
                </a:extLst>
              </a:tr>
              <a:tr h="409409">
                <a:tc>
                  <a:txBody>
                    <a:bodyPr/>
                    <a:lstStyle/>
                    <a:p>
                      <a:endParaRPr lang="en-US"/>
                    </a:p>
                  </a:txBody>
                  <a:tcPr marL="90114" marR="90114"/>
                </a:tc>
                <a:tc>
                  <a:txBody>
                    <a:bodyPr/>
                    <a:lstStyle/>
                    <a:p>
                      <a:endParaRPr lang="en-US"/>
                    </a:p>
                  </a:txBody>
                  <a:tcPr marL="90114" marR="90114"/>
                </a:tc>
                <a:extLst>
                  <a:ext uri="{0D108BD9-81ED-4DB2-BD59-A6C34878D82A}">
                    <a16:rowId xmlns:a16="http://schemas.microsoft.com/office/drawing/2014/main" val="1440732442"/>
                  </a:ext>
                </a:extLst>
              </a:tr>
              <a:tr h="409409">
                <a:tc>
                  <a:txBody>
                    <a:bodyPr/>
                    <a:lstStyle/>
                    <a:p>
                      <a:endParaRPr lang="en-US"/>
                    </a:p>
                  </a:txBody>
                  <a:tcPr marL="90114" marR="90114"/>
                </a:tc>
                <a:tc>
                  <a:txBody>
                    <a:bodyPr/>
                    <a:lstStyle/>
                    <a:p>
                      <a:endParaRPr lang="en-US" dirty="0"/>
                    </a:p>
                  </a:txBody>
                  <a:tcPr marL="90114" marR="90114"/>
                </a:tc>
                <a:extLst>
                  <a:ext uri="{0D108BD9-81ED-4DB2-BD59-A6C34878D82A}">
                    <a16:rowId xmlns:a16="http://schemas.microsoft.com/office/drawing/2014/main" val="1895331610"/>
                  </a:ext>
                </a:extLst>
              </a:tr>
            </a:tbl>
          </a:graphicData>
        </a:graphic>
      </p:graphicFrame>
    </p:spTree>
    <p:extLst>
      <p:ext uri="{BB962C8B-B14F-4D97-AF65-F5344CB8AC3E}">
        <p14:creationId xmlns:p14="http://schemas.microsoft.com/office/powerpoint/2010/main" val="1224974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D6AC-337A-4790-B657-15AF0640ABFE}"/>
              </a:ext>
            </a:extLst>
          </p:cNvPr>
          <p:cNvSpPr>
            <a:spLocks noGrp="1"/>
          </p:cNvSpPr>
          <p:nvPr>
            <p:ph type="title"/>
          </p:nvPr>
        </p:nvSpPr>
        <p:spPr>
          <a:xfrm>
            <a:off x="915026" y="354978"/>
            <a:ext cx="10364451" cy="509243"/>
          </a:xfrm>
        </p:spPr>
        <p:txBody>
          <a:bodyPr>
            <a:normAutofit fontScale="90000"/>
          </a:bodyPr>
          <a:lstStyle/>
          <a:p>
            <a:r>
              <a:rPr lang="en-US" dirty="0"/>
              <a:t>Distributional Analysis</a:t>
            </a:r>
          </a:p>
        </p:txBody>
      </p:sp>
      <p:graphicFrame>
        <p:nvGraphicFramePr>
          <p:cNvPr id="5" name="Content Placeholder 4">
            <a:extLst>
              <a:ext uri="{FF2B5EF4-FFF2-40B4-BE49-F238E27FC236}">
                <a16:creationId xmlns:a16="http://schemas.microsoft.com/office/drawing/2014/main" id="{4DFA0D5E-49D7-4382-84DE-A2D3A601BCE9}"/>
              </a:ext>
            </a:extLst>
          </p:cNvPr>
          <p:cNvGraphicFramePr>
            <a:graphicFrameLocks noGrp="1"/>
          </p:cNvGraphicFramePr>
          <p:nvPr>
            <p:ph idx="1"/>
            <p:extLst>
              <p:ext uri="{D42A27DB-BD31-4B8C-83A1-F6EECF244321}">
                <p14:modId xmlns:p14="http://schemas.microsoft.com/office/powerpoint/2010/main" val="2583882565"/>
              </p:ext>
            </p:extLst>
          </p:nvPr>
        </p:nvGraphicFramePr>
        <p:xfrm>
          <a:off x="1000125" y="1127760"/>
          <a:ext cx="10363200" cy="557784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2376877010"/>
                    </a:ext>
                  </a:extLst>
                </a:gridCol>
                <a:gridCol w="5181600">
                  <a:extLst>
                    <a:ext uri="{9D8B030D-6E8A-4147-A177-3AD203B41FA5}">
                      <a16:colId xmlns:a16="http://schemas.microsoft.com/office/drawing/2014/main" val="503136653"/>
                    </a:ext>
                  </a:extLst>
                </a:gridCol>
              </a:tblGrid>
              <a:tr h="4754566">
                <a:tc>
                  <a:txBody>
                    <a:bodyPr/>
                    <a:lstStyle/>
                    <a:p>
                      <a:r>
                        <a:rPr lang="en-US" sz="1800" b="1" kern="1200" dirty="0">
                          <a:solidFill>
                            <a:schemeClr val="lt1"/>
                          </a:solidFill>
                          <a:effectLst/>
                          <a:latin typeface="+mn-lt"/>
                          <a:ea typeface="+mn-ea"/>
                          <a:cs typeface="+mn-cs"/>
                        </a:rPr>
                        <a:t> output_categories = 'standard_income_bins'</a:t>
                      </a:r>
                    </a:p>
                    <a:p>
                      <a:r>
                        <a:rPr lang="en-US" sz="1800" b="1" kern="1200" dirty="0">
                          <a:solidFill>
                            <a:schemeClr val="lt1"/>
                          </a:solidFill>
                          <a:effectLst/>
                          <a:latin typeface="+mn-lt"/>
                          <a:ea typeface="+mn-ea"/>
                          <a:cs typeface="+mn-cs"/>
                        </a:rPr>
                        <a:t>    dt1, dt2 = calc1.distribution_tables(calc2, output_categories, </a:t>
                      </a:r>
                    </a:p>
                    <a:p>
                      <a:r>
                        <a:rPr lang="en-US" sz="1800" b="1" kern="1200" dirty="0">
                          <a:solidFill>
                            <a:schemeClr val="lt1"/>
                          </a:solidFill>
                          <a:effectLst/>
                          <a:latin typeface="+mn-lt"/>
                          <a:ea typeface="+mn-ea"/>
                          <a:cs typeface="+mn-cs"/>
                        </a:rPr>
                        <a:t>                                         averages = True,</a:t>
                      </a:r>
                    </a:p>
                    <a:p>
                      <a:r>
                        <a:rPr lang="en-US" sz="1800" b="1" kern="1200" dirty="0">
                          <a:solidFill>
                            <a:schemeClr val="lt1"/>
                          </a:solidFill>
                          <a:effectLst/>
                          <a:latin typeface="+mn-lt"/>
                          <a:ea typeface="+mn-ea"/>
                          <a:cs typeface="+mn-cs"/>
                        </a:rPr>
                        <a:t>                                         scaling = True)</a:t>
                      </a:r>
                    </a:p>
                    <a:p>
                      <a:r>
                        <a:rPr lang="en-US" sz="1800" b="1" kern="1200" dirty="0">
                          <a:solidFill>
                            <a:schemeClr val="lt1"/>
                          </a:solidFill>
                          <a:effectLst/>
                          <a:latin typeface="+mn-lt"/>
                          <a:ea typeface="+mn-ea"/>
                          <a:cs typeface="+mn-cs"/>
                        </a:rPr>
                        <a:t>    dt1 = dt1.fillna(0)</a:t>
                      </a:r>
                    </a:p>
                    <a:p>
                      <a:r>
                        <a:rPr lang="en-US" sz="1800" b="1" kern="1200" dirty="0">
                          <a:solidFill>
                            <a:schemeClr val="lt1"/>
                          </a:solidFill>
                          <a:effectLst/>
                          <a:latin typeface="+mn-lt"/>
                          <a:ea typeface="+mn-ea"/>
                          <a:cs typeface="+mn-cs"/>
                        </a:rPr>
                        <a:t>    print(dt1)</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 dt1['</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etr</a:t>
                      </a:r>
                      <a:r>
                        <a:rPr lang="en-US" sz="1800" b="1" kern="1200" dirty="0">
                          <a:solidFill>
                            <a:schemeClr val="lt1"/>
                          </a:solidFill>
                          <a:effectLst/>
                          <a:latin typeface="+mn-lt"/>
                          <a:ea typeface="+mn-ea"/>
                          <a:cs typeface="+mn-cs"/>
                        </a:rPr>
                        <a:t>'] =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']/dt2['GTI'])*100</a:t>
                      </a:r>
                    </a:p>
                    <a:p>
                      <a:r>
                        <a:rPr lang="en-US" sz="1800" b="1" kern="1200" dirty="0">
                          <a:solidFill>
                            <a:schemeClr val="lt1"/>
                          </a:solidFill>
                          <a:effectLst/>
                          <a:latin typeface="+mn-lt"/>
                          <a:ea typeface="+mn-ea"/>
                          <a:cs typeface="+mn-cs"/>
                        </a:rPr>
                        <a:t>    dt2 = dt2.fillna(0)    </a:t>
                      </a:r>
                    </a:p>
                    <a:p>
                      <a:r>
                        <a:rPr lang="en-US" sz="1800" b="1" kern="1200" dirty="0">
                          <a:solidFill>
                            <a:schemeClr val="lt1"/>
                          </a:solidFill>
                          <a:effectLst/>
                          <a:latin typeface="+mn-lt"/>
                          <a:ea typeface="+mn-ea"/>
                          <a:cs typeface="+mn-cs"/>
                        </a:rPr>
                        <a:t>    print(dt2)</a:t>
                      </a:r>
                    </a:p>
                    <a:p>
                      <a:r>
                        <a:rPr lang="en-US" sz="1800" b="1" kern="1200" dirty="0">
                          <a:solidFill>
                            <a:schemeClr val="lt1"/>
                          </a:solidFill>
                          <a:effectLst/>
                          <a:latin typeface="+mn-lt"/>
                          <a:ea typeface="+mn-ea"/>
                          <a:cs typeface="+mn-cs"/>
                        </a:rPr>
                        <a:t>    dt2[['</a:t>
                      </a:r>
                      <a:r>
                        <a:rPr lang="en-US" sz="1800" b="1" kern="1200" dirty="0" err="1">
                          <a:solidFill>
                            <a:schemeClr val="lt1"/>
                          </a:solidFill>
                          <a:effectLst/>
                          <a:latin typeface="+mn-lt"/>
                          <a:ea typeface="+mn-ea"/>
                          <a:cs typeface="+mn-cs"/>
                        </a:rPr>
                        <a:t>pitax</a:t>
                      </a:r>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pitax_diff</a:t>
                      </a:r>
                      <a:r>
                        <a:rPr lang="en-US" sz="1800" b="1" kern="1200" dirty="0">
                          <a:solidFill>
                            <a:schemeClr val="lt1"/>
                          </a:solidFill>
                          <a:effectLst/>
                          <a:latin typeface="+mn-lt"/>
                          <a:ea typeface="+mn-ea"/>
                          <a:cs typeface="+mn-cs"/>
                        </a:rPr>
                        <a:t>']].</a:t>
                      </a:r>
                      <a:r>
                        <a:rPr lang="en-US" sz="1800" b="1" kern="1200" dirty="0" err="1">
                          <a:solidFill>
                            <a:schemeClr val="lt1"/>
                          </a:solidFill>
                          <a:effectLst/>
                          <a:latin typeface="+mn-lt"/>
                          <a:ea typeface="+mn-ea"/>
                          <a:cs typeface="+mn-cs"/>
                        </a:rPr>
                        <a:t>plot.bar</a:t>
                      </a:r>
                      <a:r>
                        <a:rPr lang="en-US" sz="1800" b="1" kern="1200" dirty="0">
                          <a:solidFill>
                            <a:schemeClr val="lt1"/>
                          </a:solidFill>
                          <a:effectLst/>
                          <a:latin typeface="+mn-lt"/>
                          <a:ea typeface="+mn-ea"/>
                          <a:cs typeface="+mn-cs"/>
                        </a:rPr>
                        <a:t>()</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plt.show</a:t>
                      </a:r>
                      <a:r>
                        <a:rPr lang="en-US" sz="1800" b="1" kern="1200" dirty="0">
                          <a:solidFill>
                            <a:schemeClr val="lt1"/>
                          </a:solidFill>
                          <a:effectLst/>
                          <a:latin typeface="+mn-lt"/>
                          <a:ea typeface="+mn-ea"/>
                          <a:cs typeface="+mn-cs"/>
                        </a:rPr>
                        <a:t>()</a:t>
                      </a:r>
                      <a:endParaRPr lang="en-US" dirty="0"/>
                    </a:p>
                  </a:txBody>
                  <a:tcPr marL="90114" marR="90114"/>
                </a:tc>
                <a:tc>
                  <a:txBody>
                    <a:bodyPr/>
                    <a:lstStyle/>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with average tax paid by each group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pPr marL="0" indent="0">
                        <a:buFont typeface="Arial" panose="020B0604020202020204" pitchFamily="34" charset="0"/>
                        <a:buNone/>
                      </a:pPr>
                      <a:r>
                        <a:rPr lang="en-US" sz="1800" b="1" kern="1200" dirty="0">
                          <a:solidFill>
                            <a:schemeClr val="lt1"/>
                          </a:solidFill>
                          <a:effectLst/>
                          <a:latin typeface="+mn-lt"/>
                          <a:ea typeface="+mn-ea"/>
                          <a:cs typeface="+mn-cs"/>
                        </a:rPr>
                        <a:t>       averages = True</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paid by each group we state</a:t>
                      </a:r>
                    </a:p>
                    <a:p>
                      <a:pPr marL="0" indent="0">
                        <a:buFont typeface="Arial" panose="020B0604020202020204" pitchFamily="34" charset="0"/>
                        <a:buNone/>
                      </a:pPr>
                      <a:endParaRPr lang="en-US" dirty="0"/>
                    </a:p>
                    <a:p>
                      <a:pPr marL="0" indent="0">
                        <a:buFont typeface="Arial" panose="020B0604020202020204" pitchFamily="34" charset="0"/>
                        <a:buNone/>
                      </a:pPr>
                      <a:r>
                        <a:rPr lang="en-US" sz="1800" b="1" kern="1200" dirty="0">
                          <a:solidFill>
                            <a:schemeClr val="lt1"/>
                          </a:solidFill>
                          <a:effectLst/>
                          <a:latin typeface="+mn-lt"/>
                          <a:ea typeface="+mn-ea"/>
                          <a:cs typeface="+mn-cs"/>
                        </a:rPr>
                        <a:t>       averages = False</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sz="1800" b="1" kern="1200" dirty="0">
                          <a:solidFill>
                            <a:schemeClr val="lt1"/>
                          </a:solidFill>
                          <a:effectLst/>
                          <a:latin typeface="+mn-lt"/>
                          <a:ea typeface="+mn-ea"/>
                          <a:cs typeface="+mn-cs"/>
                        </a:rPr>
                        <a:t>If we need the distribution tables in deciles we state</a:t>
                      </a:r>
                    </a:p>
                    <a:p>
                      <a:pPr marL="0" indent="0">
                        <a:buFont typeface="Arial" panose="020B0604020202020204" pitchFamily="34" charset="0"/>
                        <a:buNone/>
                      </a:pPr>
                      <a:r>
                        <a:rPr lang="en-US" sz="1800" b="1" kern="1200" dirty="0">
                          <a:solidFill>
                            <a:schemeClr val="lt1"/>
                          </a:solidFill>
                          <a:effectLst/>
                          <a:latin typeface="+mn-lt"/>
                          <a:ea typeface="+mn-ea"/>
                          <a:cs typeface="+mn-cs"/>
                        </a:rPr>
                        <a:t>       </a:t>
                      </a:r>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‘weighted _deciles'</a:t>
                      </a:r>
                    </a:p>
                    <a:p>
                      <a:pPr marL="0" indent="0">
                        <a:buFont typeface="Arial" panose="020B0604020202020204" pitchFamily="34" charset="0"/>
                        <a:buNone/>
                      </a:pPr>
                      <a:endParaRPr lang="en-US" sz="1800" b="1" kern="1200" dirty="0">
                        <a:solidFill>
                          <a:schemeClr val="lt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200" dirty="0">
                          <a:solidFill>
                            <a:schemeClr val="lt1"/>
                          </a:solidFill>
                          <a:effectLst/>
                          <a:latin typeface="+mn-lt"/>
                          <a:ea typeface="+mn-ea"/>
                          <a:cs typeface="+mn-cs"/>
                        </a:rPr>
                        <a:t>Otherwise if we need the distribution tables with the total tax </a:t>
                      </a:r>
                      <a:r>
                        <a:rPr lang="en-US" sz="1800" b="1" kern="1200" dirty="0" err="1">
                          <a:solidFill>
                            <a:schemeClr val="lt1"/>
                          </a:solidFill>
                          <a:effectLst/>
                          <a:latin typeface="+mn-lt"/>
                          <a:ea typeface="+mn-ea"/>
                          <a:cs typeface="+mn-cs"/>
                        </a:rPr>
                        <a:t>pais</a:t>
                      </a:r>
                      <a:r>
                        <a:rPr lang="en-US" sz="1800" b="1" kern="1200" dirty="0">
                          <a:solidFill>
                            <a:schemeClr val="lt1"/>
                          </a:solidFill>
                          <a:effectLst/>
                          <a:latin typeface="+mn-lt"/>
                          <a:ea typeface="+mn-ea"/>
                          <a:cs typeface="+mn-cs"/>
                        </a:rPr>
                        <a:t> by each group we state</a:t>
                      </a:r>
                    </a:p>
                    <a:p>
                      <a:pPr marL="0" indent="0">
                        <a:buFont typeface="Arial" panose="020B0604020202020204" pitchFamily="34" charset="0"/>
                        <a:buNone/>
                      </a:pPr>
                      <a:endParaRPr lang="en-US" dirty="0"/>
                    </a:p>
                    <a:p>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output_categories</a:t>
                      </a:r>
                      <a:r>
                        <a:rPr lang="en-US" sz="1800" b="1" kern="1200" dirty="0">
                          <a:solidFill>
                            <a:schemeClr val="lt1"/>
                          </a:solidFill>
                          <a:effectLst/>
                          <a:latin typeface="+mn-lt"/>
                          <a:ea typeface="+mn-ea"/>
                          <a:cs typeface="+mn-cs"/>
                        </a:rPr>
                        <a:t> = '</a:t>
                      </a:r>
                      <a:r>
                        <a:rPr lang="en-US" sz="1800" b="1" kern="1200" dirty="0" err="1">
                          <a:solidFill>
                            <a:schemeClr val="lt1"/>
                          </a:solidFill>
                          <a:effectLst/>
                          <a:latin typeface="+mn-lt"/>
                          <a:ea typeface="+mn-ea"/>
                          <a:cs typeface="+mn-cs"/>
                        </a:rPr>
                        <a:t>standard_income_bins</a:t>
                      </a:r>
                      <a:r>
                        <a:rPr lang="en-US" sz="1800" b="1" kern="1200" dirty="0">
                          <a:solidFill>
                            <a:schemeClr val="lt1"/>
                          </a:solidFill>
                          <a:effectLst/>
                          <a:latin typeface="+mn-lt"/>
                          <a:ea typeface="+mn-ea"/>
                          <a:cs typeface="+mn-cs"/>
                        </a:rPr>
                        <a:t>'</a:t>
                      </a:r>
                    </a:p>
                    <a:p>
                      <a:pPr marL="0" indent="0">
                        <a:buFont typeface="Arial" panose="020B0604020202020204" pitchFamily="34" charset="0"/>
                        <a:buNone/>
                      </a:pPr>
                      <a:endParaRPr lang="en-US" dirty="0"/>
                    </a:p>
                  </a:txBody>
                  <a:tcPr marL="90114" marR="90114"/>
                </a:tc>
                <a:extLst>
                  <a:ext uri="{0D108BD9-81ED-4DB2-BD59-A6C34878D82A}">
                    <a16:rowId xmlns:a16="http://schemas.microsoft.com/office/drawing/2014/main" val="3683187639"/>
                  </a:ext>
                </a:extLst>
              </a:tr>
            </a:tbl>
          </a:graphicData>
        </a:graphic>
      </p:graphicFrame>
    </p:spTree>
    <p:extLst>
      <p:ext uri="{BB962C8B-B14F-4D97-AF65-F5344CB8AC3E}">
        <p14:creationId xmlns:p14="http://schemas.microsoft.com/office/powerpoint/2010/main" val="230746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B36B4B-3F50-45EF-A9B9-BF942B295383}"/>
              </a:ext>
            </a:extLst>
          </p:cNvPr>
          <p:cNvSpPr>
            <a:spLocks noGrp="1"/>
          </p:cNvSpPr>
          <p:nvPr>
            <p:ph type="title"/>
          </p:nvPr>
        </p:nvSpPr>
        <p:spPr/>
        <p:txBody>
          <a:bodyPr/>
          <a:lstStyle/>
          <a:p>
            <a:r>
              <a:rPr lang="en-US" dirty="0"/>
              <a:t>Distribution Tables</a:t>
            </a:r>
          </a:p>
        </p:txBody>
      </p:sp>
      <p:sp>
        <p:nvSpPr>
          <p:cNvPr id="8" name="Text Placeholder 7">
            <a:extLst>
              <a:ext uri="{FF2B5EF4-FFF2-40B4-BE49-F238E27FC236}">
                <a16:creationId xmlns:a16="http://schemas.microsoft.com/office/drawing/2014/main" id="{F25824EE-56C3-4F18-A08A-65525CFEE60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Include the variables on which the Tables are to be made</a:t>
            </a:r>
          </a:p>
          <a:p>
            <a:pPr marL="285750" indent="-285750">
              <a:buFont typeface="Arial" panose="020B0604020202020204" pitchFamily="34" charset="0"/>
              <a:buChar char="•"/>
            </a:pPr>
            <a:r>
              <a:rPr lang="en-US" dirty="0"/>
              <a:t>Define the row names for the deciles that will be displayed</a:t>
            </a:r>
          </a:p>
          <a:p>
            <a:pPr marL="285750" indent="-285750">
              <a:buFont typeface="Arial" panose="020B0604020202020204" pitchFamily="34" charset="0"/>
              <a:buChar char="•"/>
            </a:pPr>
            <a:r>
              <a:rPr lang="en-US" dirty="0"/>
              <a:t>Define the row names for the income bins that will be displayed</a:t>
            </a:r>
          </a:p>
          <a:p>
            <a:pPr marL="285750" indent="-285750">
              <a:buFont typeface="Arial" panose="020B0604020202020204" pitchFamily="34" charset="0"/>
              <a:buChar char="•"/>
            </a:pPr>
            <a:r>
              <a:rPr lang="en-US" dirty="0"/>
              <a:t>Define the actual bins values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4744B22-72DD-4BD1-9ABA-E12CD2F555E0}"/>
              </a:ext>
            </a:extLst>
          </p:cNvPr>
          <p:cNvSpPr>
            <a:spLocks noGrp="1"/>
          </p:cNvSpPr>
          <p:nvPr>
            <p:ph type="sldNum" sz="quarter" idx="12"/>
          </p:nvPr>
        </p:nvSpPr>
        <p:spPr/>
        <p:txBody>
          <a:bodyPr/>
          <a:lstStyle/>
          <a:p>
            <a:fld id="{52C44A77-5F5E-4CB9-8D56-F5EB4797E63D}" type="slidenum">
              <a:rPr lang="en-US" smtClean="0"/>
              <a:t>59</a:t>
            </a:fld>
            <a:endParaRPr lang="en-US"/>
          </a:p>
        </p:txBody>
      </p:sp>
      <p:pic>
        <p:nvPicPr>
          <p:cNvPr id="5" name="Picture 4">
            <a:extLst>
              <a:ext uri="{FF2B5EF4-FFF2-40B4-BE49-F238E27FC236}">
                <a16:creationId xmlns:a16="http://schemas.microsoft.com/office/drawing/2014/main" id="{FCD27116-D5F6-4CC5-997E-2C6D013FF16E}"/>
              </a:ext>
            </a:extLst>
          </p:cNvPr>
          <p:cNvPicPr>
            <a:picLocks noChangeAspect="1"/>
          </p:cNvPicPr>
          <p:nvPr/>
        </p:nvPicPr>
        <p:blipFill>
          <a:blip r:embed="rId2"/>
          <a:stretch>
            <a:fillRect/>
          </a:stretch>
        </p:blipFill>
        <p:spPr>
          <a:xfrm>
            <a:off x="5077838" y="20638"/>
            <a:ext cx="7114163" cy="6195336"/>
          </a:xfrm>
          <a:prstGeom prst="rect">
            <a:avLst/>
          </a:prstGeom>
        </p:spPr>
      </p:pic>
    </p:spTree>
    <p:extLst>
      <p:ext uri="{BB962C8B-B14F-4D97-AF65-F5344CB8AC3E}">
        <p14:creationId xmlns:p14="http://schemas.microsoft.com/office/powerpoint/2010/main" val="187233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49C76B-0609-41AE-82B4-748EFA6E0740}"/>
              </a:ext>
            </a:extLst>
          </p:cNvPr>
          <p:cNvSpPr>
            <a:spLocks noGrp="1"/>
          </p:cNvSpPr>
          <p:nvPr>
            <p:ph type="ctrTitle"/>
          </p:nvPr>
        </p:nvSpPr>
        <p:spPr>
          <a:xfrm>
            <a:off x="1370806" y="453061"/>
            <a:ext cx="9450388" cy="928064"/>
          </a:xfrm>
        </p:spPr>
        <p:txBody>
          <a:bodyPr>
            <a:normAutofit/>
          </a:bodyPr>
          <a:lstStyle/>
          <a:p>
            <a:r>
              <a:rPr lang="en-US" sz="3200" dirty="0"/>
              <a:t>Analysis Can Cover Direct And Indirect Taxes</a:t>
            </a:r>
          </a:p>
        </p:txBody>
      </p:sp>
      <p:sp>
        <p:nvSpPr>
          <p:cNvPr id="7" name="Subtitle 6">
            <a:extLst>
              <a:ext uri="{FF2B5EF4-FFF2-40B4-BE49-F238E27FC236}">
                <a16:creationId xmlns:a16="http://schemas.microsoft.com/office/drawing/2014/main" id="{B7C1FF3D-F76D-4A83-9137-E1B5EC02EEBB}"/>
              </a:ext>
            </a:extLst>
          </p:cNvPr>
          <p:cNvSpPr>
            <a:spLocks noGrp="1"/>
          </p:cNvSpPr>
          <p:nvPr>
            <p:ph type="subTitle" idx="1"/>
          </p:nvPr>
        </p:nvSpPr>
        <p:spPr>
          <a:xfrm>
            <a:off x="6257925" y="1724026"/>
            <a:ext cx="5172075" cy="4914900"/>
          </a:xfrm>
        </p:spPr>
        <p:txBody>
          <a:bodyPr/>
          <a:lstStyle/>
          <a:p>
            <a:pPr marL="342900" indent="-342900" algn="l">
              <a:buFont typeface="Arial" panose="020B0604020202020204" pitchFamily="34" charset="0"/>
              <a:buChar char="•"/>
            </a:pPr>
            <a:r>
              <a:rPr lang="en-US" sz="2000" dirty="0">
                <a:solidFill>
                  <a:schemeClr val="tx1"/>
                </a:solidFill>
              </a:rPr>
              <a:t>Analysis can cover multiple taxes such as VAT, Personal Income Tax, Corporate Income Tax (CIT), Cash Transfers, etc.</a:t>
            </a:r>
          </a:p>
          <a:p>
            <a:pPr marL="342900" indent="-342900" algn="l">
              <a:buFont typeface="Arial" panose="020B0604020202020204" pitchFamily="34" charset="0"/>
              <a:buChar char="•"/>
            </a:pPr>
            <a:endParaRPr lang="en-US" sz="2000" dirty="0">
              <a:solidFill>
                <a:schemeClr val="tx1"/>
              </a:solidFill>
            </a:endParaRPr>
          </a:p>
          <a:p>
            <a:endParaRPr lang="en-US" dirty="0"/>
          </a:p>
        </p:txBody>
      </p:sp>
      <p:pic>
        <p:nvPicPr>
          <p:cNvPr id="8" name="Content Placeholder 4">
            <a:extLst>
              <a:ext uri="{FF2B5EF4-FFF2-40B4-BE49-F238E27FC236}">
                <a16:creationId xmlns:a16="http://schemas.microsoft.com/office/drawing/2014/main" id="{46FB0B91-754C-4C07-B0A3-337B3ABBF43F}"/>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2425" y="1819276"/>
            <a:ext cx="5486400" cy="4819650"/>
          </a:xfrm>
          <a:prstGeom prst="rect">
            <a:avLst/>
          </a:prstGeom>
          <a:noFill/>
          <a:ln>
            <a:noFill/>
          </a:ln>
        </p:spPr>
      </p:pic>
    </p:spTree>
    <p:extLst>
      <p:ext uri="{BB962C8B-B14F-4D97-AF65-F5344CB8AC3E}">
        <p14:creationId xmlns:p14="http://schemas.microsoft.com/office/powerpoint/2010/main" val="1022963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26B41B-F130-4A1F-BACE-0B4EDB900A80}"/>
              </a:ext>
            </a:extLst>
          </p:cNvPr>
          <p:cNvSpPr>
            <a:spLocks noGrp="1"/>
          </p:cNvSpPr>
          <p:nvPr>
            <p:ph type="sldNum" sz="quarter" idx="12"/>
          </p:nvPr>
        </p:nvSpPr>
        <p:spPr/>
        <p:txBody>
          <a:bodyPr/>
          <a:lstStyle/>
          <a:p>
            <a:fld id="{52C44A77-5F5E-4CB9-8D56-F5EB4797E63D}" type="slidenum">
              <a:rPr lang="en-US" smtClean="0"/>
              <a:t>60</a:t>
            </a:fld>
            <a:endParaRPr lang="en-US"/>
          </a:p>
        </p:txBody>
      </p:sp>
      <p:pic>
        <p:nvPicPr>
          <p:cNvPr id="5" name="Picture 4">
            <a:extLst>
              <a:ext uri="{FF2B5EF4-FFF2-40B4-BE49-F238E27FC236}">
                <a16:creationId xmlns:a16="http://schemas.microsoft.com/office/drawing/2014/main" id="{55ED43AE-5590-4D21-A630-8E518C18D389}"/>
              </a:ext>
            </a:extLst>
          </p:cNvPr>
          <p:cNvPicPr>
            <a:picLocks noChangeAspect="1"/>
          </p:cNvPicPr>
          <p:nvPr/>
        </p:nvPicPr>
        <p:blipFill>
          <a:blip r:embed="rId2"/>
          <a:stretch>
            <a:fillRect/>
          </a:stretch>
        </p:blipFill>
        <p:spPr>
          <a:xfrm>
            <a:off x="838200" y="15875"/>
            <a:ext cx="3298454" cy="6543675"/>
          </a:xfrm>
          <a:prstGeom prst="rect">
            <a:avLst/>
          </a:prstGeom>
        </p:spPr>
      </p:pic>
      <p:pic>
        <p:nvPicPr>
          <p:cNvPr id="6" name="Picture 5">
            <a:extLst>
              <a:ext uri="{FF2B5EF4-FFF2-40B4-BE49-F238E27FC236}">
                <a16:creationId xmlns:a16="http://schemas.microsoft.com/office/drawing/2014/main" id="{4604AEA8-2073-4036-A474-0124A9FF37D8}"/>
              </a:ext>
            </a:extLst>
          </p:cNvPr>
          <p:cNvPicPr>
            <a:picLocks noChangeAspect="1"/>
          </p:cNvPicPr>
          <p:nvPr/>
        </p:nvPicPr>
        <p:blipFill>
          <a:blip r:embed="rId3"/>
          <a:stretch>
            <a:fillRect/>
          </a:stretch>
        </p:blipFill>
        <p:spPr>
          <a:xfrm>
            <a:off x="5424487" y="3719513"/>
            <a:ext cx="5724525" cy="2457450"/>
          </a:xfrm>
          <a:prstGeom prst="rect">
            <a:avLst/>
          </a:prstGeom>
        </p:spPr>
      </p:pic>
      <p:cxnSp>
        <p:nvCxnSpPr>
          <p:cNvPr id="8" name="Straight Arrow Connector 7">
            <a:extLst>
              <a:ext uri="{FF2B5EF4-FFF2-40B4-BE49-F238E27FC236}">
                <a16:creationId xmlns:a16="http://schemas.microsoft.com/office/drawing/2014/main" id="{B1941F7F-DFF9-462B-8F7A-0410BB7C9886}"/>
              </a:ext>
            </a:extLst>
          </p:cNvPr>
          <p:cNvCxnSpPr/>
          <p:nvPr/>
        </p:nvCxnSpPr>
        <p:spPr>
          <a:xfrm flipV="1">
            <a:off x="3381375" y="3876675"/>
            <a:ext cx="2181225" cy="157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76D381-917B-468E-9EEA-FF337431DC40}"/>
              </a:ext>
            </a:extLst>
          </p:cNvPr>
          <p:cNvCxnSpPr/>
          <p:nvPr/>
        </p:nvCxnSpPr>
        <p:spPr>
          <a:xfrm flipV="1">
            <a:off x="3299381" y="6176963"/>
            <a:ext cx="2347275" cy="17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4E90265E-51B3-431A-85EA-4DD93AE4A69D}"/>
              </a:ext>
            </a:extLst>
          </p:cNvPr>
          <p:cNvSpPr/>
          <p:nvPr/>
        </p:nvSpPr>
        <p:spPr>
          <a:xfrm>
            <a:off x="3467640" y="5382706"/>
            <a:ext cx="103695"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9F1D7D0D-6A15-4D19-A175-0BB180CAC27E}"/>
              </a:ext>
            </a:extLst>
          </p:cNvPr>
          <p:cNvPicPr>
            <a:picLocks noChangeAspect="1"/>
          </p:cNvPicPr>
          <p:nvPr/>
        </p:nvPicPr>
        <p:blipFill>
          <a:blip r:embed="rId4"/>
          <a:stretch>
            <a:fillRect/>
          </a:stretch>
        </p:blipFill>
        <p:spPr>
          <a:xfrm>
            <a:off x="5045844" y="1014355"/>
            <a:ext cx="5305425" cy="1543050"/>
          </a:xfrm>
          <a:prstGeom prst="rect">
            <a:avLst/>
          </a:prstGeom>
        </p:spPr>
      </p:pic>
      <p:cxnSp>
        <p:nvCxnSpPr>
          <p:cNvPr id="13" name="Straight Arrow Connector 12">
            <a:extLst>
              <a:ext uri="{FF2B5EF4-FFF2-40B4-BE49-F238E27FC236}">
                <a16:creationId xmlns:a16="http://schemas.microsoft.com/office/drawing/2014/main" id="{CD0E97C4-47F9-455C-A497-F8C9101072D8}"/>
              </a:ext>
            </a:extLst>
          </p:cNvPr>
          <p:cNvCxnSpPr>
            <a:cxnSpLocks/>
          </p:cNvCxnSpPr>
          <p:nvPr/>
        </p:nvCxnSpPr>
        <p:spPr>
          <a:xfrm>
            <a:off x="3583784" y="278712"/>
            <a:ext cx="1563251" cy="735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F0E2C6-7237-4531-BB95-AD4AA3C87C15}"/>
              </a:ext>
            </a:extLst>
          </p:cNvPr>
          <p:cNvCxnSpPr>
            <a:cxnSpLocks/>
          </p:cNvCxnSpPr>
          <p:nvPr/>
        </p:nvCxnSpPr>
        <p:spPr>
          <a:xfrm>
            <a:off x="2109813" y="764487"/>
            <a:ext cx="3178360" cy="194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F0101F3-9606-4A80-AA71-A4A003CFB4DB}"/>
              </a:ext>
            </a:extLst>
          </p:cNvPr>
          <p:cNvSpPr/>
          <p:nvPr/>
        </p:nvSpPr>
        <p:spPr>
          <a:xfrm>
            <a:off x="3698993" y="501649"/>
            <a:ext cx="128289" cy="10747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18A54B2-5051-46FC-B588-34C386A23747}"/>
              </a:ext>
            </a:extLst>
          </p:cNvPr>
          <p:cNvSpPr txBox="1"/>
          <p:nvPr/>
        </p:nvSpPr>
        <p:spPr>
          <a:xfrm>
            <a:off x="5288173" y="141402"/>
            <a:ext cx="5724525" cy="369332"/>
          </a:xfrm>
          <a:prstGeom prst="rect">
            <a:avLst/>
          </a:prstGeom>
          <a:noFill/>
        </p:spPr>
        <p:txBody>
          <a:bodyPr wrap="square" rtlCol="0">
            <a:spAutoFit/>
          </a:bodyPr>
          <a:lstStyle/>
          <a:p>
            <a:r>
              <a:rPr lang="en-US" dirty="0"/>
              <a:t>Changing the Scaling factor for the Distribution Tables</a:t>
            </a:r>
          </a:p>
        </p:txBody>
      </p:sp>
    </p:spTree>
    <p:extLst>
      <p:ext uri="{BB962C8B-B14F-4D97-AF65-F5344CB8AC3E}">
        <p14:creationId xmlns:p14="http://schemas.microsoft.com/office/powerpoint/2010/main" val="3753624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0E17-678B-4860-88A4-535CEA4DD83F}"/>
              </a:ext>
            </a:extLst>
          </p:cNvPr>
          <p:cNvSpPr>
            <a:spLocks noGrp="1"/>
          </p:cNvSpPr>
          <p:nvPr>
            <p:ph type="title"/>
          </p:nvPr>
        </p:nvSpPr>
        <p:spPr/>
        <p:txBody>
          <a:bodyPr/>
          <a:lstStyle/>
          <a:p>
            <a:r>
              <a:rPr lang="en-US" dirty="0"/>
              <a:t>Output of the Distribution Table</a:t>
            </a:r>
          </a:p>
        </p:txBody>
      </p:sp>
      <p:sp>
        <p:nvSpPr>
          <p:cNvPr id="7" name="Text Placeholder 6">
            <a:extLst>
              <a:ext uri="{FF2B5EF4-FFF2-40B4-BE49-F238E27FC236}">
                <a16:creationId xmlns:a16="http://schemas.microsoft.com/office/drawing/2014/main" id="{3A4839F2-9990-47C0-BB7C-D6BD41D66D4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A377C004-5F9A-44F1-B767-8D46DAADB288}"/>
              </a:ext>
            </a:extLst>
          </p:cNvPr>
          <p:cNvSpPr>
            <a:spLocks noGrp="1"/>
          </p:cNvSpPr>
          <p:nvPr>
            <p:ph type="sldNum" sz="quarter" idx="12"/>
          </p:nvPr>
        </p:nvSpPr>
        <p:spPr/>
        <p:txBody>
          <a:bodyPr/>
          <a:lstStyle/>
          <a:p>
            <a:fld id="{52C44A77-5F5E-4CB9-8D56-F5EB4797E63D}" type="slidenum">
              <a:rPr lang="en-US" smtClean="0"/>
              <a:t>61</a:t>
            </a:fld>
            <a:endParaRPr lang="en-US"/>
          </a:p>
        </p:txBody>
      </p:sp>
      <p:pic>
        <p:nvPicPr>
          <p:cNvPr id="5" name="Picture 4">
            <a:extLst>
              <a:ext uri="{FF2B5EF4-FFF2-40B4-BE49-F238E27FC236}">
                <a16:creationId xmlns:a16="http://schemas.microsoft.com/office/drawing/2014/main" id="{87FD85AE-0E5A-468B-9B39-B93DE5C7F863}"/>
              </a:ext>
            </a:extLst>
          </p:cNvPr>
          <p:cNvPicPr>
            <a:picLocks noChangeAspect="1"/>
          </p:cNvPicPr>
          <p:nvPr/>
        </p:nvPicPr>
        <p:blipFill>
          <a:blip r:embed="rId2"/>
          <a:stretch>
            <a:fillRect/>
          </a:stretch>
        </p:blipFill>
        <p:spPr>
          <a:xfrm>
            <a:off x="6281737" y="280988"/>
            <a:ext cx="5000625" cy="5895975"/>
          </a:xfrm>
          <a:prstGeom prst="rect">
            <a:avLst/>
          </a:prstGeom>
        </p:spPr>
      </p:pic>
    </p:spTree>
    <p:extLst>
      <p:ext uri="{BB962C8B-B14F-4D97-AF65-F5344CB8AC3E}">
        <p14:creationId xmlns:p14="http://schemas.microsoft.com/office/powerpoint/2010/main" val="2964601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875946-8630-4671-97E1-C51F7AA9BEE1}"/>
              </a:ext>
            </a:extLst>
          </p:cNvPr>
          <p:cNvSpPr>
            <a:spLocks noGrp="1"/>
          </p:cNvSpPr>
          <p:nvPr>
            <p:ph type="title"/>
          </p:nvPr>
        </p:nvSpPr>
        <p:spPr>
          <a:xfrm>
            <a:off x="501460" y="210312"/>
            <a:ext cx="3932237" cy="1161288"/>
          </a:xfrm>
        </p:spPr>
        <p:txBody>
          <a:bodyPr>
            <a:noAutofit/>
          </a:bodyPr>
          <a:lstStyle/>
          <a:p>
            <a:r>
              <a:rPr lang="en-US" sz="2400" b="1" dirty="0"/>
              <a:t>Syncing with the updated online repository:</a:t>
            </a:r>
          </a:p>
        </p:txBody>
      </p:sp>
      <p:sp>
        <p:nvSpPr>
          <p:cNvPr id="8" name="Text Placeholder 7">
            <a:extLst>
              <a:ext uri="{FF2B5EF4-FFF2-40B4-BE49-F238E27FC236}">
                <a16:creationId xmlns:a16="http://schemas.microsoft.com/office/drawing/2014/main" id="{24992C9B-92AD-4E9B-AD51-ED4B98EAC924}"/>
              </a:ext>
            </a:extLst>
          </p:cNvPr>
          <p:cNvSpPr>
            <a:spLocks noGrp="1"/>
          </p:cNvSpPr>
          <p:nvPr>
            <p:ph type="body" sz="half" idx="2"/>
          </p:nvPr>
        </p:nvSpPr>
        <p:spPr>
          <a:xfrm>
            <a:off x="501460" y="1581912"/>
            <a:ext cx="4270565" cy="5065776"/>
          </a:xfrm>
        </p:spPr>
        <p:txBody>
          <a:bodyPr/>
          <a:lstStyle/>
          <a:p>
            <a:pPr marL="342900" indent="-342900">
              <a:buFont typeface="Arial" panose="020B0604020202020204" pitchFamily="34" charset="0"/>
              <a:buChar char="•"/>
            </a:pPr>
            <a:r>
              <a:rPr lang="en-US" sz="2000" dirty="0"/>
              <a:t>Go to Anaconda Prompt, type the following commands to sync your local repository with your online one:</a:t>
            </a:r>
          </a:p>
          <a:p>
            <a:pPr marL="800100" lvl="1" indent="-342900">
              <a:buFont typeface="Arial" panose="020B0604020202020204" pitchFamily="34" charset="0"/>
              <a:buChar char="•"/>
            </a:pPr>
            <a:r>
              <a:rPr lang="en-US" sz="2000" dirty="0">
                <a:solidFill>
                  <a:schemeClr val="accent1"/>
                </a:solidFill>
              </a:rPr>
              <a:t>cd</a:t>
            </a:r>
            <a:r>
              <a:rPr lang="en-US" sz="2000" dirty="0"/>
              <a:t> </a:t>
            </a:r>
            <a:r>
              <a:rPr lang="en-US" sz="2000" b="1" dirty="0">
                <a:solidFill>
                  <a:srgbClr val="FF0000"/>
                </a:solidFill>
              </a:rPr>
              <a:t>path/address </a:t>
            </a:r>
            <a:r>
              <a:rPr lang="en-US" sz="2000" dirty="0"/>
              <a:t>of the folder on your computer</a:t>
            </a:r>
          </a:p>
          <a:p>
            <a:pPr marL="800100" lvl="1" indent="-342900">
              <a:buFont typeface="Arial" panose="020B0604020202020204" pitchFamily="34" charset="0"/>
              <a:buChar char="•"/>
            </a:pPr>
            <a:r>
              <a:rPr lang="en-US" sz="2000" dirty="0"/>
              <a:t>Type </a:t>
            </a:r>
            <a:r>
              <a:rPr lang="en-US" sz="2000" dirty="0" err="1">
                <a:solidFill>
                  <a:schemeClr val="accent1"/>
                </a:solidFill>
              </a:rPr>
              <a:t>gitsync</a:t>
            </a:r>
            <a:endParaRPr lang="en-US" sz="2000" dirty="0">
              <a:solidFill>
                <a:schemeClr val="accent1"/>
              </a:solidFill>
            </a:endParaRPr>
          </a:p>
          <a:p>
            <a:pPr marL="800100" lvl="1" indent="-342900">
              <a:buFont typeface="Arial" panose="020B0604020202020204" pitchFamily="34" charset="0"/>
              <a:buChar char="•"/>
            </a:pPr>
            <a:r>
              <a:rPr lang="en-US" sz="2000" dirty="0"/>
              <a:t>Type ‘</a:t>
            </a:r>
            <a:r>
              <a:rPr lang="en-US" sz="2000" dirty="0">
                <a:solidFill>
                  <a:schemeClr val="accent1"/>
                </a:solidFill>
              </a:rPr>
              <a:t>y</a:t>
            </a:r>
            <a:r>
              <a:rPr lang="en-US" sz="2000" dirty="0"/>
              <a:t>’ if you are on </a:t>
            </a:r>
            <a:r>
              <a:rPr lang="en-US" sz="2000" b="1" dirty="0">
                <a:solidFill>
                  <a:srgbClr val="FF0000"/>
                </a:solidFill>
              </a:rPr>
              <a:t>master</a:t>
            </a:r>
            <a:r>
              <a:rPr lang="en-US" sz="2000" dirty="0"/>
              <a:t> branch, If you are not on the master branch, type ‘</a:t>
            </a:r>
            <a:r>
              <a:rPr lang="en-US" sz="2000" dirty="0">
                <a:solidFill>
                  <a:schemeClr val="accent1"/>
                </a:solidFill>
              </a:rPr>
              <a:t>n</a:t>
            </a:r>
            <a:r>
              <a:rPr lang="en-US" sz="2000" dirty="0"/>
              <a:t>’ and then type  </a:t>
            </a:r>
            <a:r>
              <a:rPr lang="en-US" sz="2000" dirty="0">
                <a:solidFill>
                  <a:schemeClr val="accent1"/>
                </a:solidFill>
              </a:rPr>
              <a:t>git checkout master</a:t>
            </a:r>
            <a:r>
              <a:rPr lang="en-US" sz="2000" dirty="0"/>
              <a:t> at the prompt</a:t>
            </a:r>
          </a:p>
          <a:p>
            <a:pPr lvl="1"/>
            <a:endParaRPr lang="en-US" sz="2000" dirty="0"/>
          </a:p>
          <a:p>
            <a:pPr lvl="1"/>
            <a:r>
              <a:rPr lang="en-US" sz="2000" dirty="0"/>
              <a:t>The local computer will now be updated with the latest version of the model from github</a:t>
            </a:r>
          </a:p>
          <a:p>
            <a:pPr marL="800100" lvl="1" indent="-34290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22474D9F-62DC-4E69-B80E-419434808C0E}"/>
              </a:ext>
            </a:extLst>
          </p:cNvPr>
          <p:cNvSpPr>
            <a:spLocks noGrp="1"/>
          </p:cNvSpPr>
          <p:nvPr>
            <p:ph type="sldNum" sz="quarter" idx="12"/>
          </p:nvPr>
        </p:nvSpPr>
        <p:spPr>
          <a:xfrm>
            <a:off x="8610600" y="6356350"/>
            <a:ext cx="2743200" cy="365125"/>
          </a:xfrm>
        </p:spPr>
        <p:txBody>
          <a:bodyPr/>
          <a:lstStyle/>
          <a:p>
            <a:fld id="{52C44A77-5F5E-4CB9-8D56-F5EB4797E63D}" type="slidenum">
              <a:rPr lang="en-US" smtClean="0"/>
              <a:t>62</a:t>
            </a:fld>
            <a:endParaRPr lang="en-US"/>
          </a:p>
        </p:txBody>
      </p:sp>
      <p:sp>
        <p:nvSpPr>
          <p:cNvPr id="3" name="Content Placeholder 2">
            <a:extLst>
              <a:ext uri="{FF2B5EF4-FFF2-40B4-BE49-F238E27FC236}">
                <a16:creationId xmlns:a16="http://schemas.microsoft.com/office/drawing/2014/main" id="{9E5C6151-A51C-4C87-8F06-17DCC561E1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33959B-386B-4B5C-BB8A-D92A8AF64319}"/>
              </a:ext>
            </a:extLst>
          </p:cNvPr>
          <p:cNvPicPr>
            <a:picLocks noChangeAspect="1"/>
          </p:cNvPicPr>
          <p:nvPr/>
        </p:nvPicPr>
        <p:blipFill>
          <a:blip r:embed="rId2"/>
          <a:stretch>
            <a:fillRect/>
          </a:stretch>
        </p:blipFill>
        <p:spPr>
          <a:xfrm>
            <a:off x="4817301" y="0"/>
            <a:ext cx="7374699" cy="6466788"/>
          </a:xfrm>
          <a:prstGeom prst="rect">
            <a:avLst/>
          </a:prstGeom>
        </p:spPr>
      </p:pic>
    </p:spTree>
    <p:extLst>
      <p:ext uri="{BB962C8B-B14F-4D97-AF65-F5344CB8AC3E}">
        <p14:creationId xmlns:p14="http://schemas.microsoft.com/office/powerpoint/2010/main" val="3740345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CEFA-5CB3-4F97-B29B-88BA3BE2CD22}"/>
              </a:ext>
            </a:extLst>
          </p:cNvPr>
          <p:cNvSpPr>
            <a:spLocks noGrp="1"/>
          </p:cNvSpPr>
          <p:nvPr>
            <p:ph type="title"/>
          </p:nvPr>
        </p:nvSpPr>
        <p:spPr/>
        <p:txBody>
          <a:bodyPr/>
          <a:lstStyle/>
          <a:p>
            <a:r>
              <a:rPr lang="en-US" dirty="0"/>
              <a:t>Tax Expenditures</a:t>
            </a:r>
          </a:p>
        </p:txBody>
      </p:sp>
      <p:sp>
        <p:nvSpPr>
          <p:cNvPr id="3" name="Content Placeholder 2">
            <a:extLst>
              <a:ext uri="{FF2B5EF4-FFF2-40B4-BE49-F238E27FC236}">
                <a16:creationId xmlns:a16="http://schemas.microsoft.com/office/drawing/2014/main" id="{4A01CE95-59F3-42AB-B363-FA2B0A5F31B9}"/>
              </a:ext>
            </a:extLst>
          </p:cNvPr>
          <p:cNvSpPr>
            <a:spLocks noGrp="1"/>
          </p:cNvSpPr>
          <p:nvPr>
            <p:ph idx="1"/>
          </p:nvPr>
        </p:nvSpPr>
        <p:spPr/>
        <p:txBody>
          <a:bodyPr/>
          <a:lstStyle/>
          <a:p>
            <a:r>
              <a:rPr lang="en-US" dirty="0"/>
              <a:t>The Microsimulation Model can estimate the tax expenditures (revenue foregone due to tax incentives)</a:t>
            </a:r>
          </a:p>
          <a:p>
            <a:r>
              <a:rPr lang="en-US" dirty="0"/>
              <a:t>This is done by calculating the difference in the tax calculated with and without the tax exemptions.</a:t>
            </a:r>
          </a:p>
          <a:p>
            <a:r>
              <a:rPr lang="en-US" dirty="0"/>
              <a:t>In the model this can be done by switching ‘on’ and ‘off’ the exemptions in the current_law_policy.json file and finding the difference in the tax calculated in these two modes.</a:t>
            </a:r>
          </a:p>
          <a:p>
            <a:r>
              <a:rPr lang="en-US" dirty="0"/>
              <a:t>As tax expenditures are a ‘static’ concept, there is no need to include behavioral impacts of switching the exemptions ‘on’ and ‘off.</a:t>
            </a:r>
          </a:p>
        </p:txBody>
      </p:sp>
      <p:sp>
        <p:nvSpPr>
          <p:cNvPr id="4" name="Slide Number Placeholder 3">
            <a:extLst>
              <a:ext uri="{FF2B5EF4-FFF2-40B4-BE49-F238E27FC236}">
                <a16:creationId xmlns:a16="http://schemas.microsoft.com/office/drawing/2014/main" id="{AC0FE74E-EEA6-42BA-B862-8E343AAC0053}"/>
              </a:ext>
            </a:extLst>
          </p:cNvPr>
          <p:cNvSpPr>
            <a:spLocks noGrp="1"/>
          </p:cNvSpPr>
          <p:nvPr>
            <p:ph type="sldNum" sz="quarter" idx="12"/>
          </p:nvPr>
        </p:nvSpPr>
        <p:spPr/>
        <p:txBody>
          <a:bodyPr/>
          <a:lstStyle/>
          <a:p>
            <a:fld id="{52C44A77-5F5E-4CB9-8D56-F5EB4797E63D}" type="slidenum">
              <a:rPr lang="en-US" smtClean="0"/>
              <a:t>63</a:t>
            </a:fld>
            <a:endParaRPr lang="en-US"/>
          </a:p>
        </p:txBody>
      </p:sp>
    </p:spTree>
    <p:extLst>
      <p:ext uri="{BB962C8B-B14F-4D97-AF65-F5344CB8AC3E}">
        <p14:creationId xmlns:p14="http://schemas.microsoft.com/office/powerpoint/2010/main" val="518130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E5E3-63C1-4D63-89C2-1847C1F7F279}"/>
              </a:ext>
            </a:extLst>
          </p:cNvPr>
          <p:cNvSpPr>
            <a:spLocks noGrp="1"/>
          </p:cNvSpPr>
          <p:nvPr>
            <p:ph type="title"/>
          </p:nvPr>
        </p:nvSpPr>
        <p:spPr/>
        <p:txBody>
          <a:bodyPr>
            <a:normAutofit fontScale="90000"/>
          </a:bodyPr>
          <a:lstStyle/>
          <a:p>
            <a:r>
              <a:rPr lang="en-US" b="1" dirty="0"/>
              <a:t>The exemptions are added to the </a:t>
            </a:r>
            <a:r>
              <a:rPr lang="en-US" b="1" dirty="0" err="1"/>
              <a:t>current_law_policy</a:t>
            </a:r>
            <a:r>
              <a:rPr lang="en-US" b="1" dirty="0"/>
              <a:t> json file</a:t>
            </a:r>
            <a:endParaRPr lang="en-US" dirty="0"/>
          </a:p>
        </p:txBody>
      </p:sp>
      <p:sp>
        <p:nvSpPr>
          <p:cNvPr id="3" name="Content Placeholder 2">
            <a:extLst>
              <a:ext uri="{FF2B5EF4-FFF2-40B4-BE49-F238E27FC236}">
                <a16:creationId xmlns:a16="http://schemas.microsoft.com/office/drawing/2014/main" id="{7C401FBD-A839-43A1-93BB-C83D3B0A1CD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A3CCC1B5-439E-4569-A5CE-5865FA5E9B64}"/>
              </a:ext>
            </a:extLst>
          </p:cNvPr>
          <p:cNvSpPr>
            <a:spLocks noGrp="1"/>
          </p:cNvSpPr>
          <p:nvPr>
            <p:ph type="sldNum" sz="quarter" idx="12"/>
          </p:nvPr>
        </p:nvSpPr>
        <p:spPr/>
        <p:txBody>
          <a:bodyPr/>
          <a:lstStyle/>
          <a:p>
            <a:fld id="{52C44A77-5F5E-4CB9-8D56-F5EB4797E63D}" type="slidenum">
              <a:rPr lang="en-US" smtClean="0"/>
              <a:t>64</a:t>
            </a:fld>
            <a:endParaRPr lang="en-US"/>
          </a:p>
        </p:txBody>
      </p:sp>
      <p:pic>
        <p:nvPicPr>
          <p:cNvPr id="6" name="Picture 5">
            <a:extLst>
              <a:ext uri="{FF2B5EF4-FFF2-40B4-BE49-F238E27FC236}">
                <a16:creationId xmlns:a16="http://schemas.microsoft.com/office/drawing/2014/main" id="{F1722697-CF43-44DC-B8FE-B05117155C64}"/>
              </a:ext>
            </a:extLst>
          </p:cNvPr>
          <p:cNvPicPr>
            <a:picLocks noChangeAspect="1"/>
          </p:cNvPicPr>
          <p:nvPr/>
        </p:nvPicPr>
        <p:blipFill>
          <a:blip r:embed="rId2"/>
          <a:stretch>
            <a:fillRect/>
          </a:stretch>
        </p:blipFill>
        <p:spPr>
          <a:xfrm>
            <a:off x="5059679" y="0"/>
            <a:ext cx="6947925" cy="6400800"/>
          </a:xfrm>
          <a:prstGeom prst="rect">
            <a:avLst/>
          </a:prstGeom>
        </p:spPr>
      </p:pic>
      <p:sp>
        <p:nvSpPr>
          <p:cNvPr id="8" name="Rectangle: Rounded Corners 7">
            <a:extLst>
              <a:ext uri="{FF2B5EF4-FFF2-40B4-BE49-F238E27FC236}">
                <a16:creationId xmlns:a16="http://schemas.microsoft.com/office/drawing/2014/main" id="{27C36ABA-5309-4FCA-A664-DEA4D8292026}"/>
              </a:ext>
            </a:extLst>
          </p:cNvPr>
          <p:cNvSpPr/>
          <p:nvPr/>
        </p:nvSpPr>
        <p:spPr>
          <a:xfrm>
            <a:off x="5059679" y="136525"/>
            <a:ext cx="5442473" cy="5899149"/>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69E92ED5-5E6F-4BA9-A06D-7E4367572231}"/>
              </a:ext>
            </a:extLst>
          </p:cNvPr>
          <p:cNvSpPr>
            <a:spLocks noGrp="1"/>
          </p:cNvSpPr>
          <p:nvPr>
            <p:ph type="body" sz="half" idx="2"/>
          </p:nvPr>
        </p:nvSpPr>
        <p:spPr>
          <a:xfrm>
            <a:off x="839788" y="2057400"/>
            <a:ext cx="3932237" cy="3811588"/>
          </a:xfrm>
        </p:spPr>
        <p:txBody>
          <a:bodyPr>
            <a:normAutofit/>
          </a:bodyPr>
          <a:lstStyle/>
          <a:p>
            <a:pPr marL="285750" indent="-285750">
              <a:buFont typeface="Arial" panose="020B0604020202020204" pitchFamily="34" charset="0"/>
              <a:buChar char="•"/>
            </a:pPr>
            <a:r>
              <a:rPr lang="en-US" sz="2000" dirty="0"/>
              <a:t>Note that in many cases the exemptions are switched ‘on’ and ‘off’ by applying either 100% of the exemption or 0% exemption, i.e. the “value” is between ‘1’ and ‘0’. </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425874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675E77-1DA1-4E07-9E77-F418E8FB2A27}"/>
              </a:ext>
            </a:extLst>
          </p:cNvPr>
          <p:cNvSpPr>
            <a:spLocks noGrp="1"/>
          </p:cNvSpPr>
          <p:nvPr>
            <p:ph type="title"/>
          </p:nvPr>
        </p:nvSpPr>
        <p:spPr>
          <a:xfrm>
            <a:off x="839788" y="111188"/>
            <a:ext cx="3932237" cy="877824"/>
          </a:xfrm>
        </p:spPr>
        <p:txBody>
          <a:bodyPr>
            <a:normAutofit/>
          </a:bodyPr>
          <a:lstStyle/>
          <a:p>
            <a:r>
              <a:rPr lang="en-US" sz="2400" b="1" dirty="0"/>
              <a:t>A new ‘benchmark’ policy json file is created</a:t>
            </a:r>
          </a:p>
        </p:txBody>
      </p:sp>
      <p:sp>
        <p:nvSpPr>
          <p:cNvPr id="9" name="Text Placeholder 8">
            <a:extLst>
              <a:ext uri="{FF2B5EF4-FFF2-40B4-BE49-F238E27FC236}">
                <a16:creationId xmlns:a16="http://schemas.microsoft.com/office/drawing/2014/main" id="{59C6D6FB-4B17-4187-B3F0-92A59746299D}"/>
              </a:ext>
            </a:extLst>
          </p:cNvPr>
          <p:cNvSpPr>
            <a:spLocks noGrp="1"/>
          </p:cNvSpPr>
          <p:nvPr>
            <p:ph type="body" sz="half" idx="2"/>
          </p:nvPr>
        </p:nvSpPr>
        <p:spPr>
          <a:xfrm>
            <a:off x="713232" y="989012"/>
            <a:ext cx="4058793" cy="5645252"/>
          </a:xfrm>
        </p:spPr>
        <p:txBody>
          <a:bodyPr>
            <a:normAutofit fontScale="92500" lnSpcReduction="20000"/>
          </a:bodyPr>
          <a:lstStyle/>
          <a:p>
            <a:pPr marL="285750" indent="-285750">
              <a:buFont typeface="Arial" panose="020B0604020202020204" pitchFamily="34" charset="0"/>
              <a:buChar char="•"/>
            </a:pPr>
            <a:r>
              <a:rPr lang="en-US" sz="2000" dirty="0"/>
              <a:t>All the exemptions are included in the file </a:t>
            </a:r>
            <a:r>
              <a:rPr lang="en-US" sz="2000" dirty="0" err="1"/>
              <a:t>tax_incentives_benchmark.json</a:t>
            </a:r>
            <a:endParaRPr lang="en-US" sz="2000" dirty="0"/>
          </a:p>
          <a:p>
            <a:pPr marL="285750" indent="-285750">
              <a:buFont typeface="Arial" panose="020B0604020202020204" pitchFamily="34" charset="0"/>
              <a:buChar char="•"/>
            </a:pPr>
            <a:r>
              <a:rPr lang="en-US" sz="2000" dirty="0"/>
              <a:t>The ‘benchmark’ implies no exemption, therefore the policy variable is switched to ‘0’. The tax collected in such a case would be the baseline against which the revenue foregone due to the exemption would be calculated. </a:t>
            </a:r>
          </a:p>
          <a:p>
            <a:pPr marL="285750" indent="-285750">
              <a:buFont typeface="Arial" panose="020B0604020202020204" pitchFamily="34" charset="0"/>
              <a:buChar char="•"/>
            </a:pPr>
            <a:r>
              <a:rPr lang="en-US" sz="2000" dirty="0"/>
              <a:t>When we apply the current law we get the tax collectible under the current law. When we switch off the exemption one-by-one by applying the ‘benchmark’ policy we get the baseline tax collectible.</a:t>
            </a:r>
          </a:p>
          <a:p>
            <a:pPr marL="285750" indent="-285750">
              <a:buFont typeface="Arial" panose="020B0604020202020204" pitchFamily="34" charset="0"/>
              <a:buChar char="•"/>
            </a:pPr>
            <a:r>
              <a:rPr lang="en-US" sz="2000" dirty="0"/>
              <a:t>The difference between the two gives us the revenue foregone or the tax expenditures as a result of the exemption.</a:t>
            </a:r>
          </a:p>
          <a:p>
            <a:pPr marL="285750" indent="-285750">
              <a:buFont typeface="Arial" panose="020B0604020202020204" pitchFamily="34" charset="0"/>
              <a:buChar char="•"/>
            </a:pPr>
            <a:r>
              <a:rPr lang="en-US" sz="2000" dirty="0"/>
              <a:t>We repeat the process for each of the exemptions in the ‘benchmark file. </a:t>
            </a:r>
          </a:p>
          <a:p>
            <a:pPr marL="285750" indent="-285750">
              <a:buFont typeface="Arial" panose="020B0604020202020204" pitchFamily="34" charset="0"/>
              <a:buChar char="•"/>
            </a:pPr>
            <a:r>
              <a:rPr lang="en-US" sz="2000" dirty="0"/>
              <a:t>The results are output into a </a:t>
            </a:r>
            <a:r>
              <a:rPr lang="en-US" sz="2000" b="1" dirty="0"/>
              <a:t>csv</a:t>
            </a:r>
            <a:r>
              <a:rPr lang="en-US" sz="2000" dirty="0"/>
              <a:t> file.</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ECCE8930-9CE2-4429-A925-B5BBD6607A74}"/>
              </a:ext>
            </a:extLst>
          </p:cNvPr>
          <p:cNvSpPr>
            <a:spLocks noGrp="1"/>
          </p:cNvSpPr>
          <p:nvPr>
            <p:ph type="sldNum" sz="quarter" idx="12"/>
          </p:nvPr>
        </p:nvSpPr>
        <p:spPr/>
        <p:txBody>
          <a:bodyPr/>
          <a:lstStyle/>
          <a:p>
            <a:fld id="{52C44A77-5F5E-4CB9-8D56-F5EB4797E63D}" type="slidenum">
              <a:rPr lang="en-US" smtClean="0"/>
              <a:t>65</a:t>
            </a:fld>
            <a:endParaRPr lang="en-US"/>
          </a:p>
        </p:txBody>
      </p:sp>
      <p:sp>
        <p:nvSpPr>
          <p:cNvPr id="12" name="Oval 11">
            <a:extLst>
              <a:ext uri="{FF2B5EF4-FFF2-40B4-BE49-F238E27FC236}">
                <a16:creationId xmlns:a16="http://schemas.microsoft.com/office/drawing/2014/main" id="{D7EF3378-60A5-4ABC-AB57-0EB60B5F76B5}"/>
              </a:ext>
            </a:extLst>
          </p:cNvPr>
          <p:cNvSpPr/>
          <p:nvPr/>
        </p:nvSpPr>
        <p:spPr>
          <a:xfrm>
            <a:off x="8513064" y="2496312"/>
            <a:ext cx="3302127" cy="146304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F2215432-1AB9-432E-B7F7-1604D47E5519}"/>
              </a:ext>
            </a:extLst>
          </p:cNvPr>
          <p:cNvSpPr>
            <a:spLocks noGrp="1"/>
          </p:cNvSpPr>
          <p:nvPr>
            <p:ph type="pic" idx="1"/>
          </p:nvPr>
        </p:nvSpPr>
        <p:spPr/>
        <p:txBody>
          <a:bodyPr/>
          <a:lstStyle/>
          <a:p>
            <a:endParaRPr lang="en-US"/>
          </a:p>
        </p:txBody>
      </p:sp>
      <p:pic>
        <p:nvPicPr>
          <p:cNvPr id="4" name="Picture 3">
            <a:extLst>
              <a:ext uri="{FF2B5EF4-FFF2-40B4-BE49-F238E27FC236}">
                <a16:creationId xmlns:a16="http://schemas.microsoft.com/office/drawing/2014/main" id="{26E90B40-05BF-4582-8C25-6CED416E037A}"/>
              </a:ext>
            </a:extLst>
          </p:cNvPr>
          <p:cNvPicPr>
            <a:picLocks noChangeAspect="1"/>
          </p:cNvPicPr>
          <p:nvPr/>
        </p:nvPicPr>
        <p:blipFill>
          <a:blip r:embed="rId2"/>
          <a:stretch>
            <a:fillRect/>
          </a:stretch>
        </p:blipFill>
        <p:spPr>
          <a:xfrm>
            <a:off x="4772025" y="0"/>
            <a:ext cx="7341270" cy="6356350"/>
          </a:xfrm>
          <a:prstGeom prst="rect">
            <a:avLst/>
          </a:prstGeom>
        </p:spPr>
      </p:pic>
      <p:sp>
        <p:nvSpPr>
          <p:cNvPr id="7" name="Rectangle: Rounded Corners 6">
            <a:extLst>
              <a:ext uri="{FF2B5EF4-FFF2-40B4-BE49-F238E27FC236}">
                <a16:creationId xmlns:a16="http://schemas.microsoft.com/office/drawing/2014/main" id="{B9474BB5-55D3-4F0D-B1E8-5BB9EC4F1B6E}"/>
              </a:ext>
            </a:extLst>
          </p:cNvPr>
          <p:cNvSpPr/>
          <p:nvPr/>
        </p:nvSpPr>
        <p:spPr>
          <a:xfrm>
            <a:off x="5307291" y="2234153"/>
            <a:ext cx="6608189" cy="3233393"/>
          </a:xfrm>
          <a:prstGeom prst="roundRect">
            <a:avLst/>
          </a:prstGeom>
          <a:solidFill>
            <a:schemeClr val="accent1">
              <a:alpha val="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67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EC58-0B97-449E-AC2C-184C35CC4016}"/>
              </a:ext>
            </a:extLst>
          </p:cNvPr>
          <p:cNvSpPr>
            <a:spLocks noGrp="1"/>
          </p:cNvSpPr>
          <p:nvPr>
            <p:ph type="title"/>
          </p:nvPr>
        </p:nvSpPr>
        <p:spPr>
          <a:xfrm>
            <a:off x="731520" y="265176"/>
            <a:ext cx="4040505" cy="1133856"/>
          </a:xfrm>
        </p:spPr>
        <p:txBody>
          <a:bodyPr>
            <a:noAutofit/>
          </a:bodyPr>
          <a:lstStyle/>
          <a:p>
            <a:r>
              <a:rPr lang="en-US" sz="2400" b="1" dirty="0"/>
              <a:t>Variables &amp; functions are added, changes are made to the following files</a:t>
            </a:r>
          </a:p>
        </p:txBody>
      </p:sp>
      <p:pic>
        <p:nvPicPr>
          <p:cNvPr id="7" name="Content Placeholder 6" descr="A screenshot of a map&#10;&#10;Description automatically generated">
            <a:extLst>
              <a:ext uri="{FF2B5EF4-FFF2-40B4-BE49-F238E27FC236}">
                <a16:creationId xmlns:a16="http://schemas.microsoft.com/office/drawing/2014/main" id="{D8C6BD92-A3E9-4555-A10C-ABC2C6F28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0640" y="630936"/>
            <a:ext cx="6409944" cy="4882896"/>
          </a:xfrm>
        </p:spPr>
      </p:pic>
      <p:sp>
        <p:nvSpPr>
          <p:cNvPr id="4" name="Text Placeholder 3">
            <a:extLst>
              <a:ext uri="{FF2B5EF4-FFF2-40B4-BE49-F238E27FC236}">
                <a16:creationId xmlns:a16="http://schemas.microsoft.com/office/drawing/2014/main" id="{291C95CF-2F4A-4824-AEFE-D0BEC1E26234}"/>
              </a:ext>
            </a:extLst>
          </p:cNvPr>
          <p:cNvSpPr>
            <a:spLocks noGrp="1"/>
          </p:cNvSpPr>
          <p:nvPr>
            <p:ph type="body" sz="half" idx="2"/>
          </p:nvPr>
        </p:nvSpPr>
        <p:spPr>
          <a:xfrm>
            <a:off x="731520" y="1986978"/>
            <a:ext cx="4171220" cy="4369372"/>
          </a:xfrm>
        </p:spPr>
        <p:txBody>
          <a:bodyPr>
            <a:normAutofit/>
          </a:bodyPr>
          <a:lstStyle/>
          <a:p>
            <a:pPr marL="342900" indent="-342900">
              <a:buFont typeface="Arial" panose="020B0604020202020204" pitchFamily="34" charset="0"/>
              <a:buChar char="•"/>
            </a:pPr>
            <a:r>
              <a:rPr lang="en-US" sz="2000" dirty="0"/>
              <a:t>corpfunctions.py</a:t>
            </a:r>
          </a:p>
          <a:p>
            <a:pPr marL="342900" indent="-342900">
              <a:buFont typeface="Arial" panose="020B0604020202020204" pitchFamily="34" charset="0"/>
              <a:buChar char="•"/>
            </a:pPr>
            <a:r>
              <a:rPr lang="en-US" sz="2000" dirty="0"/>
              <a:t>calculator.py</a:t>
            </a:r>
          </a:p>
          <a:p>
            <a:pPr marL="342900" indent="-342900">
              <a:buFont typeface="Arial" panose="020B0604020202020204" pitchFamily="34" charset="0"/>
              <a:buChar char="•"/>
            </a:pPr>
            <a:r>
              <a:rPr lang="en-US" sz="2000" dirty="0" err="1"/>
              <a:t>corprecords_variables_poland.json</a:t>
            </a:r>
            <a:endParaRPr lang="en-US" sz="2000" dirty="0"/>
          </a:p>
          <a:p>
            <a:pPr marL="342900" indent="-342900">
              <a:buFont typeface="Arial" panose="020B0604020202020204" pitchFamily="34" charset="0"/>
              <a:buChar char="•"/>
            </a:pPr>
            <a:r>
              <a:rPr lang="en-US" sz="2000" dirty="0" err="1"/>
              <a:t>current_law_policy_Poland.json</a:t>
            </a:r>
            <a:endParaRPr lang="en-US" sz="2000" dirty="0"/>
          </a:p>
        </p:txBody>
      </p:sp>
      <p:sp>
        <p:nvSpPr>
          <p:cNvPr id="5" name="Slide Number Placeholder 4">
            <a:extLst>
              <a:ext uri="{FF2B5EF4-FFF2-40B4-BE49-F238E27FC236}">
                <a16:creationId xmlns:a16="http://schemas.microsoft.com/office/drawing/2014/main" id="{62FF7CA4-B4C1-4861-B0F7-6C647B3FBFB1}"/>
              </a:ext>
            </a:extLst>
          </p:cNvPr>
          <p:cNvSpPr>
            <a:spLocks noGrp="1"/>
          </p:cNvSpPr>
          <p:nvPr>
            <p:ph type="sldNum" sz="quarter" idx="12"/>
          </p:nvPr>
        </p:nvSpPr>
        <p:spPr/>
        <p:txBody>
          <a:bodyPr/>
          <a:lstStyle/>
          <a:p>
            <a:fld id="{52C44A77-5F5E-4CB9-8D56-F5EB4797E63D}" type="slidenum">
              <a:rPr lang="en-US" smtClean="0"/>
              <a:t>66</a:t>
            </a:fld>
            <a:endParaRPr lang="en-US"/>
          </a:p>
        </p:txBody>
      </p:sp>
      <p:sp>
        <p:nvSpPr>
          <p:cNvPr id="8" name="Oval 7">
            <a:extLst>
              <a:ext uri="{FF2B5EF4-FFF2-40B4-BE49-F238E27FC236}">
                <a16:creationId xmlns:a16="http://schemas.microsoft.com/office/drawing/2014/main" id="{63F02FE1-9BFF-48A6-8CAF-84239EB7A65A}"/>
              </a:ext>
            </a:extLst>
          </p:cNvPr>
          <p:cNvSpPr/>
          <p:nvPr/>
        </p:nvSpPr>
        <p:spPr>
          <a:xfrm>
            <a:off x="5266944" y="1216152"/>
            <a:ext cx="4059936" cy="183794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4415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CC6A0F-0D82-4DBF-BFB9-3E9412B638D4}"/>
              </a:ext>
            </a:extLst>
          </p:cNvPr>
          <p:cNvSpPr>
            <a:spLocks noGrp="1"/>
          </p:cNvSpPr>
          <p:nvPr>
            <p:ph type="title"/>
          </p:nvPr>
        </p:nvSpPr>
        <p:spPr>
          <a:xfrm>
            <a:off x="838200" y="365125"/>
            <a:ext cx="8982456" cy="750443"/>
          </a:xfrm>
        </p:spPr>
        <p:txBody>
          <a:bodyPr>
            <a:normAutofit/>
          </a:bodyPr>
          <a:lstStyle/>
          <a:p>
            <a:pPr algn="ctr"/>
            <a:r>
              <a:rPr lang="en-US" sz="2400" b="1" dirty="0"/>
              <a:t>Results/Output of Tax Expenditures </a:t>
            </a:r>
          </a:p>
        </p:txBody>
      </p:sp>
      <p:pic>
        <p:nvPicPr>
          <p:cNvPr id="7" name="Content Placeholder 6" descr="A screenshot of a computer&#10;&#10;Description automatically generated">
            <a:extLst>
              <a:ext uri="{FF2B5EF4-FFF2-40B4-BE49-F238E27FC236}">
                <a16:creationId xmlns:a16="http://schemas.microsoft.com/office/drawing/2014/main" id="{F23B9E8E-A074-4A1C-9238-9B377DCCE59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234440"/>
            <a:ext cx="9622536" cy="5121909"/>
          </a:xfrm>
        </p:spPr>
      </p:pic>
      <p:sp>
        <p:nvSpPr>
          <p:cNvPr id="5" name="Slide Number Placeholder 4">
            <a:extLst>
              <a:ext uri="{FF2B5EF4-FFF2-40B4-BE49-F238E27FC236}">
                <a16:creationId xmlns:a16="http://schemas.microsoft.com/office/drawing/2014/main" id="{B8561A0C-30C2-4B32-B957-3DF0067A3B64}"/>
              </a:ext>
            </a:extLst>
          </p:cNvPr>
          <p:cNvSpPr>
            <a:spLocks noGrp="1"/>
          </p:cNvSpPr>
          <p:nvPr>
            <p:ph type="sldNum" sz="quarter" idx="12"/>
          </p:nvPr>
        </p:nvSpPr>
        <p:spPr/>
        <p:txBody>
          <a:bodyPr/>
          <a:lstStyle/>
          <a:p>
            <a:fld id="{52C44A77-5F5E-4CB9-8D56-F5EB4797E63D}" type="slidenum">
              <a:rPr lang="en-US" smtClean="0"/>
              <a:t>67</a:t>
            </a:fld>
            <a:endParaRPr lang="en-US"/>
          </a:p>
        </p:txBody>
      </p:sp>
    </p:spTree>
    <p:extLst>
      <p:ext uri="{BB962C8B-B14F-4D97-AF65-F5344CB8AC3E}">
        <p14:creationId xmlns:p14="http://schemas.microsoft.com/office/powerpoint/2010/main" val="3278262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18CC-003A-444D-8F23-FD0A347E1CA1}"/>
              </a:ext>
            </a:extLst>
          </p:cNvPr>
          <p:cNvSpPr>
            <a:spLocks noGrp="1"/>
          </p:cNvSpPr>
          <p:nvPr>
            <p:ph type="title"/>
          </p:nvPr>
        </p:nvSpPr>
        <p:spPr>
          <a:xfrm>
            <a:off x="95058" y="2681289"/>
            <a:ext cx="3964877" cy="1228724"/>
          </a:xfrm>
        </p:spPr>
        <p:txBody>
          <a:bodyPr>
            <a:noAutofit/>
          </a:bodyPr>
          <a:lstStyle/>
          <a:p>
            <a:pPr algn="l"/>
            <a:r>
              <a:rPr lang="en-US" sz="3200" dirty="0"/>
              <a:t>Typical Errors when Running the Microsimulation</a:t>
            </a:r>
          </a:p>
        </p:txBody>
      </p:sp>
      <p:graphicFrame>
        <p:nvGraphicFramePr>
          <p:cNvPr id="6" name="Content Placeholder 2">
            <a:extLst>
              <a:ext uri="{FF2B5EF4-FFF2-40B4-BE49-F238E27FC236}">
                <a16:creationId xmlns:a16="http://schemas.microsoft.com/office/drawing/2014/main" id="{0183C8F5-4899-4EF4-A223-11C7E0DFE659}"/>
              </a:ext>
            </a:extLst>
          </p:cNvPr>
          <p:cNvGraphicFramePr>
            <a:graphicFrameLocks noGrp="1"/>
          </p:cNvGraphicFramePr>
          <p:nvPr>
            <p:ph idx="1"/>
            <p:extLst>
              <p:ext uri="{D42A27DB-BD31-4B8C-83A1-F6EECF244321}">
                <p14:modId xmlns:p14="http://schemas.microsoft.com/office/powerpoint/2010/main" val="613139137"/>
              </p:ext>
            </p:extLst>
          </p:nvPr>
        </p:nvGraphicFramePr>
        <p:xfrm>
          <a:off x="4451350" y="1247776"/>
          <a:ext cx="6826876" cy="5324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1D30242-4D8B-4029-9157-1D4C6551D88C}"/>
              </a:ext>
            </a:extLst>
          </p:cNvPr>
          <p:cNvSpPr>
            <a:spLocks noGrp="1"/>
          </p:cNvSpPr>
          <p:nvPr>
            <p:ph type="sldNum" sz="quarter" idx="12"/>
          </p:nvPr>
        </p:nvSpPr>
        <p:spPr/>
        <p:txBody>
          <a:bodyPr>
            <a:normAutofit/>
          </a:bodyPr>
          <a:lstStyle/>
          <a:p>
            <a:pPr>
              <a:spcAft>
                <a:spcPts val="600"/>
              </a:spcAft>
            </a:pPr>
            <a:fld id="{52C44A77-5F5E-4CB9-8D56-F5EB4797E63D}" type="slidenum">
              <a:rPr lang="en-US" smtClean="0"/>
              <a:pPr>
                <a:spcAft>
                  <a:spcPts val="600"/>
                </a:spcAft>
              </a:pPr>
              <a:t>68</a:t>
            </a:fld>
            <a:endParaRPr lang="en-US"/>
          </a:p>
        </p:txBody>
      </p:sp>
    </p:spTree>
    <p:extLst>
      <p:ext uri="{BB962C8B-B14F-4D97-AF65-F5344CB8AC3E}">
        <p14:creationId xmlns:p14="http://schemas.microsoft.com/office/powerpoint/2010/main" val="545784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D3B8-6FFD-4520-A64B-7F9DC8D65843}"/>
              </a:ext>
            </a:extLst>
          </p:cNvPr>
          <p:cNvSpPr>
            <a:spLocks noGrp="1"/>
          </p:cNvSpPr>
          <p:nvPr>
            <p:ph type="title"/>
          </p:nvPr>
        </p:nvSpPr>
        <p:spPr>
          <a:xfrm>
            <a:off x="247651" y="1343991"/>
            <a:ext cx="3811430" cy="4157256"/>
          </a:xfrm>
        </p:spPr>
        <p:txBody>
          <a:bodyPr>
            <a:normAutofit/>
          </a:bodyPr>
          <a:lstStyle/>
          <a:p>
            <a:pPr algn="l"/>
            <a:r>
              <a:rPr lang="en-US" sz="3200" dirty="0"/>
              <a:t>Typical Errors when Running the Microsimulation</a:t>
            </a:r>
            <a:br>
              <a:rPr lang="en-US" sz="2800" dirty="0"/>
            </a:br>
            <a:endParaRPr lang="en-US" sz="2800" dirty="0"/>
          </a:p>
        </p:txBody>
      </p:sp>
      <p:graphicFrame>
        <p:nvGraphicFramePr>
          <p:cNvPr id="6" name="Content Placeholder 2">
            <a:extLst>
              <a:ext uri="{FF2B5EF4-FFF2-40B4-BE49-F238E27FC236}">
                <a16:creationId xmlns:a16="http://schemas.microsoft.com/office/drawing/2014/main" id="{1D1E8ED6-0165-46B0-8489-E75622B14E8D}"/>
              </a:ext>
            </a:extLst>
          </p:cNvPr>
          <p:cNvGraphicFramePr>
            <a:graphicFrameLocks noGrp="1"/>
          </p:cNvGraphicFramePr>
          <p:nvPr>
            <p:ph idx="1"/>
            <p:extLst>
              <p:ext uri="{D42A27DB-BD31-4B8C-83A1-F6EECF244321}">
                <p14:modId xmlns:p14="http://schemas.microsoft.com/office/powerpoint/2010/main" val="1453804095"/>
              </p:ext>
            </p:extLst>
          </p:nvPr>
        </p:nvGraphicFramePr>
        <p:xfrm>
          <a:off x="4362450" y="653705"/>
          <a:ext cx="7391400" cy="5499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253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DFBE-8BE1-4D04-973B-602CCF2AF4C1}"/>
              </a:ext>
            </a:extLst>
          </p:cNvPr>
          <p:cNvSpPr>
            <a:spLocks noGrp="1"/>
          </p:cNvSpPr>
          <p:nvPr>
            <p:ph type="title"/>
          </p:nvPr>
        </p:nvSpPr>
        <p:spPr>
          <a:xfrm>
            <a:off x="913775" y="215153"/>
            <a:ext cx="10364451" cy="940547"/>
          </a:xfrm>
        </p:spPr>
        <p:txBody>
          <a:bodyPr>
            <a:normAutofit fontScale="90000"/>
          </a:bodyPr>
          <a:lstStyle/>
          <a:p>
            <a:pPr algn="ctr"/>
            <a:br>
              <a:rPr lang="en-US" sz="3200" dirty="0"/>
            </a:br>
            <a:r>
              <a:rPr lang="en-US" sz="3600" dirty="0"/>
              <a:t>Some Outputs of World Bank’s Tax Microsimulation Model</a:t>
            </a:r>
            <a:br>
              <a:rPr lang="en-US" dirty="0"/>
            </a:br>
            <a:endParaRPr lang="en-US" dirty="0"/>
          </a:p>
        </p:txBody>
      </p:sp>
      <p:sp>
        <p:nvSpPr>
          <p:cNvPr id="3" name="Content Placeholder 2">
            <a:extLst>
              <a:ext uri="{FF2B5EF4-FFF2-40B4-BE49-F238E27FC236}">
                <a16:creationId xmlns:a16="http://schemas.microsoft.com/office/drawing/2014/main" id="{48CC0945-0741-4D80-8EEC-B5E763F52944}"/>
              </a:ext>
            </a:extLst>
          </p:cNvPr>
          <p:cNvSpPr>
            <a:spLocks noGrp="1"/>
          </p:cNvSpPr>
          <p:nvPr>
            <p:ph sz="quarter" idx="13"/>
          </p:nvPr>
        </p:nvSpPr>
        <p:spPr>
          <a:xfrm>
            <a:off x="913774" y="1428750"/>
            <a:ext cx="10363826" cy="5019675"/>
          </a:xfrm>
        </p:spPr>
        <p:txBody>
          <a:bodyPr>
            <a:normAutofit/>
          </a:bodyPr>
          <a:lstStyle/>
          <a:p>
            <a:r>
              <a:rPr lang="en-US" dirty="0"/>
              <a:t>Distributional tables</a:t>
            </a:r>
          </a:p>
          <a:p>
            <a:r>
              <a:rPr lang="en-US" dirty="0"/>
              <a:t>Distributional charts</a:t>
            </a:r>
          </a:p>
          <a:p>
            <a:r>
              <a:rPr lang="en-US" dirty="0"/>
              <a:t>Total Revenue in a year</a:t>
            </a:r>
          </a:p>
          <a:p>
            <a:r>
              <a:rPr lang="en-US" dirty="0"/>
              <a:t>Revenue forecast for multiple years</a:t>
            </a:r>
          </a:p>
          <a:p>
            <a:r>
              <a:rPr lang="en-US" dirty="0"/>
              <a:t>Breakdown of tax burden by income, region, industry, </a:t>
            </a:r>
            <a:r>
              <a:rPr lang="en-US" dirty="0" err="1"/>
              <a:t>etc</a:t>
            </a:r>
            <a:endParaRPr lang="en-US" dirty="0"/>
          </a:p>
          <a:p>
            <a:r>
              <a:rPr lang="en-US" dirty="0"/>
              <a:t>Policy Simulation of revenue impact of specific reform proposals</a:t>
            </a:r>
          </a:p>
          <a:p>
            <a:r>
              <a:rPr lang="en-US" dirty="0"/>
              <a:t>Tax Expenditures</a:t>
            </a:r>
          </a:p>
        </p:txBody>
      </p:sp>
      <p:sp>
        <p:nvSpPr>
          <p:cNvPr id="4" name="Slide Number Placeholder 3">
            <a:extLst>
              <a:ext uri="{FF2B5EF4-FFF2-40B4-BE49-F238E27FC236}">
                <a16:creationId xmlns:a16="http://schemas.microsoft.com/office/drawing/2014/main" id="{D5666E4B-FD2C-4E4B-8D9F-9769AA06C41E}"/>
              </a:ext>
            </a:extLst>
          </p:cNvPr>
          <p:cNvSpPr>
            <a:spLocks noGrp="1"/>
          </p:cNvSpPr>
          <p:nvPr>
            <p:ph type="sldNum" sz="quarter" idx="12"/>
          </p:nvPr>
        </p:nvSpPr>
        <p:spPr/>
        <p:txBody>
          <a:bodyPr/>
          <a:lstStyle/>
          <a:p>
            <a:fld id="{52C44A77-5F5E-4CB9-8D56-F5EB4797E63D}" type="slidenum">
              <a:rPr lang="en-US" smtClean="0"/>
              <a:t>7</a:t>
            </a:fld>
            <a:endParaRPr lang="en-US"/>
          </a:p>
        </p:txBody>
      </p:sp>
    </p:spTree>
    <p:extLst>
      <p:ext uri="{BB962C8B-B14F-4D97-AF65-F5344CB8AC3E}">
        <p14:creationId xmlns:p14="http://schemas.microsoft.com/office/powerpoint/2010/main" val="54113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7A9ECF3-21C3-4289-9D37-748260B53F2E}"/>
              </a:ext>
            </a:extLst>
          </p:cNvPr>
          <p:cNvSpPr>
            <a:spLocks noGrp="1"/>
          </p:cNvSpPr>
          <p:nvPr>
            <p:ph type="title"/>
          </p:nvPr>
        </p:nvSpPr>
        <p:spPr>
          <a:xfrm>
            <a:off x="2400300" y="170329"/>
            <a:ext cx="7391400" cy="896471"/>
          </a:xfrm>
        </p:spPr>
        <p:txBody>
          <a:bodyPr>
            <a:normAutofit fontScale="90000"/>
          </a:bodyPr>
          <a:lstStyle/>
          <a:p>
            <a:pPr algn="ctr"/>
            <a:br>
              <a:rPr lang="en-US" sz="3200" dirty="0"/>
            </a:br>
            <a:br>
              <a:rPr lang="en-US" sz="3200" dirty="0"/>
            </a:br>
            <a:br>
              <a:rPr lang="en-US" sz="3200" dirty="0"/>
            </a:br>
            <a:r>
              <a:rPr lang="en-US" dirty="0"/>
              <a:t>Distributional Tables</a:t>
            </a:r>
            <a:br>
              <a:rPr lang="en-US" dirty="0"/>
            </a:br>
            <a:endParaRPr lang="en-US" dirty="0"/>
          </a:p>
        </p:txBody>
      </p:sp>
      <p:graphicFrame>
        <p:nvGraphicFramePr>
          <p:cNvPr id="6" name="Table 5">
            <a:extLst>
              <a:ext uri="{FF2B5EF4-FFF2-40B4-BE49-F238E27FC236}">
                <a16:creationId xmlns:a16="http://schemas.microsoft.com/office/drawing/2014/main" id="{7CE8231D-6FC6-42E7-94BF-A4DF2B848E62}"/>
              </a:ext>
            </a:extLst>
          </p:cNvPr>
          <p:cNvGraphicFramePr>
            <a:graphicFrameLocks noGrp="1"/>
          </p:cNvGraphicFramePr>
          <p:nvPr>
            <p:extLst>
              <p:ext uri="{D42A27DB-BD31-4B8C-83A1-F6EECF244321}">
                <p14:modId xmlns:p14="http://schemas.microsoft.com/office/powerpoint/2010/main" val="1481979573"/>
              </p:ext>
            </p:extLst>
          </p:nvPr>
        </p:nvGraphicFramePr>
        <p:xfrm>
          <a:off x="113551" y="1237129"/>
          <a:ext cx="5892802" cy="3369945"/>
        </p:xfrm>
        <a:graphic>
          <a:graphicData uri="http://schemas.openxmlformats.org/drawingml/2006/table">
            <a:tbl>
              <a:tblPr>
                <a:tableStyleId>{5C22544A-7EE6-4342-B048-85BDC9FD1C3A}</a:tableStyleId>
              </a:tblPr>
              <a:tblGrid>
                <a:gridCol w="1018626">
                  <a:extLst>
                    <a:ext uri="{9D8B030D-6E8A-4147-A177-3AD203B41FA5}">
                      <a16:colId xmlns:a16="http://schemas.microsoft.com/office/drawing/2014/main" val="3655608608"/>
                    </a:ext>
                  </a:extLst>
                </a:gridCol>
                <a:gridCol w="609272">
                  <a:extLst>
                    <a:ext uri="{9D8B030D-6E8A-4147-A177-3AD203B41FA5}">
                      <a16:colId xmlns:a16="http://schemas.microsoft.com/office/drawing/2014/main" val="2194364514"/>
                    </a:ext>
                  </a:extLst>
                </a:gridCol>
                <a:gridCol w="609272">
                  <a:extLst>
                    <a:ext uri="{9D8B030D-6E8A-4147-A177-3AD203B41FA5}">
                      <a16:colId xmlns:a16="http://schemas.microsoft.com/office/drawing/2014/main" val="1265081409"/>
                    </a:ext>
                  </a:extLst>
                </a:gridCol>
                <a:gridCol w="609272">
                  <a:extLst>
                    <a:ext uri="{9D8B030D-6E8A-4147-A177-3AD203B41FA5}">
                      <a16:colId xmlns:a16="http://schemas.microsoft.com/office/drawing/2014/main" val="268358037"/>
                    </a:ext>
                  </a:extLst>
                </a:gridCol>
                <a:gridCol w="609272">
                  <a:extLst>
                    <a:ext uri="{9D8B030D-6E8A-4147-A177-3AD203B41FA5}">
                      <a16:colId xmlns:a16="http://schemas.microsoft.com/office/drawing/2014/main" val="4141834498"/>
                    </a:ext>
                  </a:extLst>
                </a:gridCol>
                <a:gridCol w="609272">
                  <a:extLst>
                    <a:ext uri="{9D8B030D-6E8A-4147-A177-3AD203B41FA5}">
                      <a16:colId xmlns:a16="http://schemas.microsoft.com/office/drawing/2014/main" val="797666844"/>
                    </a:ext>
                  </a:extLst>
                </a:gridCol>
                <a:gridCol w="609272">
                  <a:extLst>
                    <a:ext uri="{9D8B030D-6E8A-4147-A177-3AD203B41FA5}">
                      <a16:colId xmlns:a16="http://schemas.microsoft.com/office/drawing/2014/main" val="2741239120"/>
                    </a:ext>
                  </a:extLst>
                </a:gridCol>
                <a:gridCol w="609272">
                  <a:extLst>
                    <a:ext uri="{9D8B030D-6E8A-4147-A177-3AD203B41FA5}">
                      <a16:colId xmlns:a16="http://schemas.microsoft.com/office/drawing/2014/main" val="4237812116"/>
                    </a:ext>
                  </a:extLst>
                </a:gridCol>
                <a:gridCol w="609272">
                  <a:extLst>
                    <a:ext uri="{9D8B030D-6E8A-4147-A177-3AD203B41FA5}">
                      <a16:colId xmlns:a16="http://schemas.microsoft.com/office/drawing/2014/main" val="1887866126"/>
                    </a:ext>
                  </a:extLst>
                </a:gridCol>
              </a:tblGrid>
              <a:tr h="190500">
                <a:tc gridSpan="4">
                  <a:txBody>
                    <a:bodyPr/>
                    <a:lstStyle/>
                    <a:p>
                      <a:pPr algn="l" fontAlgn="b"/>
                      <a:r>
                        <a:rPr lang="en-US" sz="1100" b="1" u="none" strike="noStrike" dirty="0">
                          <a:effectLst/>
                        </a:rPr>
                        <a:t>  *** CURRENT-LAW DISTRIBUTION TABLE ***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5214380"/>
                  </a:ext>
                </a:extLst>
              </a:tr>
              <a:tr h="19050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err="1">
                          <a:effectLst/>
                        </a:rPr>
                        <a:t>cess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81661077"/>
                  </a:ext>
                </a:extLst>
              </a:tr>
              <a:tr h="190500">
                <a:tc>
                  <a:txBody>
                    <a:bodyPr/>
                    <a:lstStyle/>
                    <a:p>
                      <a:pPr algn="l" fontAlgn="b"/>
                      <a:r>
                        <a:rPr lang="en-US" sz="1100" u="none" strike="noStrike" dirty="0">
                          <a:effectLst/>
                        </a:rPr>
                        <a:t>&lt;0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5196276"/>
                  </a:ext>
                </a:extLst>
              </a:tr>
              <a:tr h="19050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a:effectLst/>
                        </a:rPr>
                        <a:t>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4554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995617"/>
                  </a:ext>
                </a:extLst>
              </a:tr>
              <a:tr h="19050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5732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8621433"/>
                  </a:ext>
                </a:extLst>
              </a:tr>
              <a:tr h="19050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50745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2483059"/>
                  </a:ext>
                </a:extLst>
              </a:tr>
              <a:tr h="19050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101656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2456681"/>
                  </a:ext>
                </a:extLst>
              </a:tr>
              <a:tr h="19050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64876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3501466"/>
                  </a:ext>
                </a:extLst>
              </a:tr>
              <a:tr h="19050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83306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998767"/>
                  </a:ext>
                </a:extLst>
              </a:tr>
              <a:tr h="19050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101768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24509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297546"/>
                  </a:ext>
                </a:extLst>
              </a:tr>
              <a:tr h="19050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4145697"/>
                  </a:ext>
                </a:extLst>
              </a:tr>
              <a:tr h="19050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790148"/>
                  </a:ext>
                </a:extLst>
              </a:tr>
              <a:tr h="19050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4868014"/>
                  </a:ext>
                </a:extLst>
              </a:tr>
              <a:tr h="19050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335377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551149"/>
                  </a:ext>
                </a:extLst>
              </a:tr>
              <a:tr h="1905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0421236"/>
                  </a:ext>
                </a:extLst>
              </a:tr>
              <a:tr h="19050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33271"/>
                  </a:ext>
                </a:extLst>
              </a:tr>
            </a:tbl>
          </a:graphicData>
        </a:graphic>
      </p:graphicFrame>
      <p:graphicFrame>
        <p:nvGraphicFramePr>
          <p:cNvPr id="7" name="Table 6">
            <a:extLst>
              <a:ext uri="{FF2B5EF4-FFF2-40B4-BE49-F238E27FC236}">
                <a16:creationId xmlns:a16="http://schemas.microsoft.com/office/drawing/2014/main" id="{2D0C8FBE-22B0-476E-BA90-0B67960383F6}"/>
              </a:ext>
            </a:extLst>
          </p:cNvPr>
          <p:cNvGraphicFramePr>
            <a:graphicFrameLocks noGrp="1"/>
          </p:cNvGraphicFramePr>
          <p:nvPr>
            <p:extLst>
              <p:ext uri="{D42A27DB-BD31-4B8C-83A1-F6EECF244321}">
                <p14:modId xmlns:p14="http://schemas.microsoft.com/office/powerpoint/2010/main" val="4099078821"/>
              </p:ext>
            </p:extLst>
          </p:nvPr>
        </p:nvGraphicFramePr>
        <p:xfrm>
          <a:off x="6095999" y="1245529"/>
          <a:ext cx="5982450" cy="3361545"/>
        </p:xfrm>
        <a:graphic>
          <a:graphicData uri="http://schemas.openxmlformats.org/drawingml/2006/table">
            <a:tbl>
              <a:tblPr>
                <a:tableStyleId>{5C22544A-7EE6-4342-B048-85BDC9FD1C3A}</a:tableStyleId>
              </a:tblPr>
              <a:tblGrid>
                <a:gridCol w="1034122">
                  <a:extLst>
                    <a:ext uri="{9D8B030D-6E8A-4147-A177-3AD203B41FA5}">
                      <a16:colId xmlns:a16="http://schemas.microsoft.com/office/drawing/2014/main" val="4030169533"/>
                    </a:ext>
                  </a:extLst>
                </a:gridCol>
                <a:gridCol w="618541">
                  <a:extLst>
                    <a:ext uri="{9D8B030D-6E8A-4147-A177-3AD203B41FA5}">
                      <a16:colId xmlns:a16="http://schemas.microsoft.com/office/drawing/2014/main" val="1836059831"/>
                    </a:ext>
                  </a:extLst>
                </a:gridCol>
                <a:gridCol w="618541">
                  <a:extLst>
                    <a:ext uri="{9D8B030D-6E8A-4147-A177-3AD203B41FA5}">
                      <a16:colId xmlns:a16="http://schemas.microsoft.com/office/drawing/2014/main" val="944061132"/>
                    </a:ext>
                  </a:extLst>
                </a:gridCol>
                <a:gridCol w="618541">
                  <a:extLst>
                    <a:ext uri="{9D8B030D-6E8A-4147-A177-3AD203B41FA5}">
                      <a16:colId xmlns:a16="http://schemas.microsoft.com/office/drawing/2014/main" val="4237798041"/>
                    </a:ext>
                  </a:extLst>
                </a:gridCol>
                <a:gridCol w="618541">
                  <a:extLst>
                    <a:ext uri="{9D8B030D-6E8A-4147-A177-3AD203B41FA5}">
                      <a16:colId xmlns:a16="http://schemas.microsoft.com/office/drawing/2014/main" val="2582803645"/>
                    </a:ext>
                  </a:extLst>
                </a:gridCol>
                <a:gridCol w="618541">
                  <a:extLst>
                    <a:ext uri="{9D8B030D-6E8A-4147-A177-3AD203B41FA5}">
                      <a16:colId xmlns:a16="http://schemas.microsoft.com/office/drawing/2014/main" val="2878430568"/>
                    </a:ext>
                  </a:extLst>
                </a:gridCol>
                <a:gridCol w="618541">
                  <a:extLst>
                    <a:ext uri="{9D8B030D-6E8A-4147-A177-3AD203B41FA5}">
                      <a16:colId xmlns:a16="http://schemas.microsoft.com/office/drawing/2014/main" val="108772006"/>
                    </a:ext>
                  </a:extLst>
                </a:gridCol>
                <a:gridCol w="618541">
                  <a:extLst>
                    <a:ext uri="{9D8B030D-6E8A-4147-A177-3AD203B41FA5}">
                      <a16:colId xmlns:a16="http://schemas.microsoft.com/office/drawing/2014/main" val="1608557092"/>
                    </a:ext>
                  </a:extLst>
                </a:gridCol>
                <a:gridCol w="618541">
                  <a:extLst>
                    <a:ext uri="{9D8B030D-6E8A-4147-A177-3AD203B41FA5}">
                      <a16:colId xmlns:a16="http://schemas.microsoft.com/office/drawing/2014/main" val="3136048893"/>
                    </a:ext>
                  </a:extLst>
                </a:gridCol>
              </a:tblGrid>
              <a:tr h="189940">
                <a:tc gridSpan="4">
                  <a:txBody>
                    <a:bodyPr/>
                    <a:lstStyle/>
                    <a:p>
                      <a:pPr algn="l" fontAlgn="b"/>
                      <a:r>
                        <a:rPr lang="en-US" sz="1100" u="none" strike="noStrike" dirty="0">
                          <a:effectLst/>
                        </a:rPr>
                        <a:t>  </a:t>
                      </a:r>
                      <a:r>
                        <a:rPr lang="en-US" sz="1100" b="1" u="none" strike="noStrike" dirty="0">
                          <a:effectLst/>
                        </a:rPr>
                        <a:t>*** POLICY-REFORM DISTRIBUTION TABLE ***</a:t>
                      </a: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3499166"/>
                  </a:ext>
                </a:extLst>
              </a:tr>
              <a:tr h="189940">
                <a:tc>
                  <a:txBody>
                    <a:bodyPr/>
                    <a:lstStyle/>
                    <a:p>
                      <a:pPr algn="ctr" fontAlgn="b"/>
                      <a:r>
                        <a:rPr lang="en-US" sz="1100" b="0" u="none" strike="noStrike" dirty="0">
                          <a:effectLst/>
                        </a:rPr>
                        <a:t>Income Bracket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b="0" u="none" strike="noStrike" dirty="0">
                          <a:effectLst/>
                        </a:rPr>
                        <a:t>Number of returns</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(‘00000’)</a:t>
                      </a:r>
                    </a:p>
                  </a:txBody>
                  <a:tcPr marL="9525" marR="9525" marT="9525" marB="0" anchor="ctr"/>
                </a:tc>
                <a:tc>
                  <a:txBody>
                    <a:bodyPr/>
                    <a:lstStyle/>
                    <a:p>
                      <a:pPr algn="ctr" fontAlgn="b"/>
                      <a:r>
                        <a:rPr lang="en-US" sz="1100" u="none" strike="noStrike" dirty="0">
                          <a:effectLst/>
                        </a:rPr>
                        <a:t>GTI</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TTI</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rebate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surcharge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PIT Difference</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9476532"/>
                  </a:ext>
                </a:extLst>
              </a:tr>
              <a:tr h="189940">
                <a:tc>
                  <a:txBody>
                    <a:bodyPr/>
                    <a:lstStyle/>
                    <a:p>
                      <a:pPr algn="l" fontAlgn="b"/>
                      <a:r>
                        <a:rPr lang="en-US" sz="1100" u="none" strike="noStrike">
                          <a:effectLst/>
                        </a:rPr>
                        <a:t>&lt;0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1402223"/>
                  </a:ext>
                </a:extLst>
              </a:tr>
              <a:tr h="189940">
                <a:tc>
                  <a:txBody>
                    <a:bodyPr/>
                    <a:lstStyle/>
                    <a:p>
                      <a:pPr algn="l" fontAlgn="t"/>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tc>
                <a:tc>
                  <a:txBody>
                    <a:bodyPr/>
                    <a:lstStyle/>
                    <a:p>
                      <a:pPr algn="ctr" fontAlgn="b"/>
                      <a:r>
                        <a:rPr lang="en-US" sz="1100" u="none" strike="noStrike" dirty="0">
                          <a:effectLst/>
                        </a:rPr>
                        <a:t>125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2318430"/>
                  </a:ext>
                </a:extLst>
              </a:tr>
              <a:tr h="189940">
                <a:tc>
                  <a:txBody>
                    <a:bodyPr/>
                    <a:lstStyle/>
                    <a:p>
                      <a:pPr algn="l"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334225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334225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4524151"/>
                  </a:ext>
                </a:extLst>
              </a:tr>
              <a:tr h="189940">
                <a:tc>
                  <a:txBody>
                    <a:bodyPr/>
                    <a:lstStyle/>
                    <a:p>
                      <a:pPr algn="l" fontAlgn="b"/>
                      <a:r>
                        <a:rPr lang="en-US" sz="1100" u="none" strike="noStrike" dirty="0">
                          <a:effectLst/>
                        </a:rPr>
                        <a:t>5-10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651745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651745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1404217"/>
                  </a:ext>
                </a:extLst>
              </a:tr>
              <a:tr h="189940">
                <a:tc>
                  <a:txBody>
                    <a:bodyPr/>
                    <a:lstStyle/>
                    <a:p>
                      <a:pPr algn="l" fontAlgn="b"/>
                      <a:r>
                        <a:rPr lang="en-US" sz="1100" u="none" strike="noStrike" dirty="0">
                          <a:effectLst/>
                        </a:rPr>
                        <a:t>10-15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720228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123662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22006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2300300"/>
                  </a:ext>
                </a:extLst>
              </a:tr>
              <a:tr h="189940">
                <a:tc>
                  <a:txBody>
                    <a:bodyPr/>
                    <a:lstStyle/>
                    <a:p>
                      <a:pPr algn="l" fontAlgn="b"/>
                      <a:r>
                        <a:rPr lang="en-US" sz="1100" u="none" strike="noStrike" dirty="0">
                          <a:effectLst/>
                        </a:rPr>
                        <a:t>15-20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336686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336686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93674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28798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3133994"/>
                  </a:ext>
                </a:extLst>
              </a:tr>
              <a:tr h="189940">
                <a:tc>
                  <a:txBody>
                    <a:bodyPr/>
                    <a:lstStyle/>
                    <a:p>
                      <a:pPr algn="l" fontAlgn="b"/>
                      <a:r>
                        <a:rPr lang="en-US" sz="1100" u="none" strike="noStrike" dirty="0">
                          <a:effectLst/>
                        </a:rPr>
                        <a:t>20-30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378048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378048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126800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43494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8444744"/>
                  </a:ext>
                </a:extLst>
              </a:tr>
              <a:tr h="189940">
                <a:tc>
                  <a:txBody>
                    <a:bodyPr/>
                    <a:lstStyle/>
                    <a:p>
                      <a:pPr algn="l" fontAlgn="b"/>
                      <a:r>
                        <a:rPr lang="en-US" sz="1100" u="none" strike="noStrike" dirty="0">
                          <a:effectLst/>
                        </a:rPr>
                        <a:t>30-40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101768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38439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13930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1306787"/>
                  </a:ext>
                </a:extLst>
              </a:tr>
              <a:tr h="189940">
                <a:tc>
                  <a:txBody>
                    <a:bodyPr/>
                    <a:lstStyle/>
                    <a:p>
                      <a:pPr algn="l" fontAlgn="b"/>
                      <a:r>
                        <a:rPr lang="en-US" sz="1100" u="none" strike="noStrike" dirty="0">
                          <a:effectLst/>
                        </a:rPr>
                        <a:t>40-50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2118381"/>
                  </a:ext>
                </a:extLst>
              </a:tr>
              <a:tr h="189940">
                <a:tc>
                  <a:txBody>
                    <a:bodyPr/>
                    <a:lstStyle/>
                    <a:p>
                      <a:pPr algn="l" fontAlgn="b"/>
                      <a:r>
                        <a:rPr lang="en-US" sz="1100" u="none" strike="noStrike" dirty="0">
                          <a:effectLst/>
                        </a:rPr>
                        <a:t>50-100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2496565"/>
                  </a:ext>
                </a:extLst>
              </a:tr>
              <a:tr h="189940">
                <a:tc>
                  <a:txBody>
                    <a:bodyPr/>
                    <a:lstStyle/>
                    <a:p>
                      <a:pPr algn="l" fontAlgn="b"/>
                      <a:r>
                        <a:rPr lang="en-US" sz="1100" u="none" strike="noStrike" dirty="0">
                          <a:effectLst/>
                        </a:rPr>
                        <a:t>&gt;100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6070496"/>
                  </a:ext>
                </a:extLst>
              </a:tr>
              <a:tr h="189940">
                <a:tc>
                  <a:txBody>
                    <a:bodyPr/>
                    <a:lstStyle/>
                    <a:p>
                      <a:pPr algn="l" fontAlgn="b"/>
                      <a:r>
                        <a:rPr lang="en-US" sz="1100" u="none" strike="noStrike" dirty="0">
                          <a:effectLst/>
                        </a:rPr>
                        <a:t>ALL</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2522701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443606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108229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5417724"/>
                  </a:ext>
                </a:extLst>
              </a:tr>
              <a:tr h="18994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7041391"/>
                  </a:ext>
                </a:extLst>
              </a:tr>
              <a:tr h="189940">
                <a:tc gridSpan="2">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7263106"/>
                  </a:ext>
                </a:extLst>
              </a:tr>
            </a:tbl>
          </a:graphicData>
        </a:graphic>
      </p:graphicFrame>
    </p:spTree>
    <p:extLst>
      <p:ext uri="{BB962C8B-B14F-4D97-AF65-F5344CB8AC3E}">
        <p14:creationId xmlns:p14="http://schemas.microsoft.com/office/powerpoint/2010/main" val="294697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3945-5440-4F16-B0DC-ED7DDFFB7A72}"/>
              </a:ext>
            </a:extLst>
          </p:cNvPr>
          <p:cNvSpPr>
            <a:spLocks noGrp="1"/>
          </p:cNvSpPr>
          <p:nvPr>
            <p:ph type="title"/>
          </p:nvPr>
        </p:nvSpPr>
        <p:spPr>
          <a:xfrm>
            <a:off x="385484" y="1712259"/>
            <a:ext cx="3648036" cy="1797703"/>
          </a:xfrm>
        </p:spPr>
        <p:txBody>
          <a:bodyPr vert="horz" lIns="91440" tIns="45720" rIns="91440" bIns="45720" rtlCol="0" anchor="b">
            <a:normAutofit/>
          </a:bodyPr>
          <a:lstStyle/>
          <a:p>
            <a:r>
              <a:rPr lang="en-US" sz="3200" kern="1200" dirty="0">
                <a:solidFill>
                  <a:schemeClr val="tx1"/>
                </a:solidFill>
                <a:latin typeface="+mj-lt"/>
                <a:ea typeface="+mj-ea"/>
                <a:cs typeface="+mj-cs"/>
              </a:rPr>
              <a:t>Distributional Charts</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pic>
        <p:nvPicPr>
          <p:cNvPr id="14" name="Picture 13">
            <a:extLst>
              <a:ext uri="{FF2B5EF4-FFF2-40B4-BE49-F238E27FC236}">
                <a16:creationId xmlns:a16="http://schemas.microsoft.com/office/drawing/2014/main" id="{C2490B6A-F4C3-4816-88BB-0D714DFE0C3B}"/>
              </a:ext>
            </a:extLst>
          </p:cNvPr>
          <p:cNvPicPr>
            <a:picLocks noChangeAspect="1"/>
          </p:cNvPicPr>
          <p:nvPr/>
        </p:nvPicPr>
        <p:blipFill>
          <a:blip r:embed="rId2"/>
          <a:stretch>
            <a:fillRect/>
          </a:stretch>
        </p:blipFill>
        <p:spPr>
          <a:xfrm>
            <a:off x="4851700" y="325633"/>
            <a:ext cx="2356736" cy="1531785"/>
          </a:xfrm>
          <a:prstGeom prst="rect">
            <a:avLst/>
          </a:prstGeom>
        </p:spPr>
      </p:pic>
      <p:pic>
        <p:nvPicPr>
          <p:cNvPr id="13" name="Picture 12">
            <a:extLst>
              <a:ext uri="{FF2B5EF4-FFF2-40B4-BE49-F238E27FC236}">
                <a16:creationId xmlns:a16="http://schemas.microsoft.com/office/drawing/2014/main" id="{A1E8FB47-4FFD-4C83-B3C9-3EBACA132D11}"/>
              </a:ext>
            </a:extLst>
          </p:cNvPr>
          <p:cNvPicPr>
            <a:picLocks noChangeAspect="1"/>
          </p:cNvPicPr>
          <p:nvPr/>
        </p:nvPicPr>
        <p:blipFill>
          <a:blip r:embed="rId3"/>
          <a:stretch>
            <a:fillRect/>
          </a:stretch>
        </p:blipFill>
        <p:spPr>
          <a:xfrm>
            <a:off x="4851700" y="2622300"/>
            <a:ext cx="2356731" cy="1659239"/>
          </a:xfrm>
          <a:prstGeom prst="rect">
            <a:avLst/>
          </a:prstGeom>
        </p:spPr>
      </p:pic>
      <p:pic>
        <p:nvPicPr>
          <p:cNvPr id="12" name="Picture 11">
            <a:extLst>
              <a:ext uri="{FF2B5EF4-FFF2-40B4-BE49-F238E27FC236}">
                <a16:creationId xmlns:a16="http://schemas.microsoft.com/office/drawing/2014/main" id="{CD80DF43-2A48-429F-8118-1FF3D68550A1}"/>
              </a:ext>
            </a:extLst>
          </p:cNvPr>
          <p:cNvPicPr>
            <a:picLocks noChangeAspect="1"/>
          </p:cNvPicPr>
          <p:nvPr/>
        </p:nvPicPr>
        <p:blipFill>
          <a:blip r:embed="rId4"/>
          <a:stretch>
            <a:fillRect/>
          </a:stretch>
        </p:blipFill>
        <p:spPr>
          <a:xfrm>
            <a:off x="4851700" y="4934735"/>
            <a:ext cx="2356727" cy="1686225"/>
          </a:xfrm>
          <a:prstGeom prst="rect">
            <a:avLst/>
          </a:prstGeom>
        </p:spPr>
      </p:pic>
      <p:cxnSp>
        <p:nvCxnSpPr>
          <p:cNvPr id="19" name="Straight Connector 1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text on a white background&#10;&#10;Description automatically generated">
            <a:extLst>
              <a:ext uri="{FF2B5EF4-FFF2-40B4-BE49-F238E27FC236}">
                <a16:creationId xmlns:a16="http://schemas.microsoft.com/office/drawing/2014/main" id="{24250E6B-AB64-4C1D-A23A-A1D4BEDB92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532" y="3712922"/>
            <a:ext cx="4562468" cy="290803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42E21D8-5CAE-4406-840B-D0D849182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387" y="54953"/>
            <a:ext cx="4545020" cy="2840638"/>
          </a:xfrm>
          <a:prstGeom prst="rect">
            <a:avLst/>
          </a:prstGeom>
        </p:spPr>
      </p:pic>
      <p:sp>
        <p:nvSpPr>
          <p:cNvPr id="8" name="TextBox 7">
            <a:extLst>
              <a:ext uri="{FF2B5EF4-FFF2-40B4-BE49-F238E27FC236}">
                <a16:creationId xmlns:a16="http://schemas.microsoft.com/office/drawing/2014/main" id="{25A501E6-5883-4478-8F14-D6CF2C2D14BC}"/>
              </a:ext>
            </a:extLst>
          </p:cNvPr>
          <p:cNvSpPr txBox="1"/>
          <p:nvPr/>
        </p:nvSpPr>
        <p:spPr>
          <a:xfrm>
            <a:off x="4998128" y="1857418"/>
            <a:ext cx="2210297" cy="261610"/>
          </a:xfrm>
          <a:prstGeom prst="rect">
            <a:avLst/>
          </a:prstGeom>
          <a:noFill/>
        </p:spPr>
        <p:txBody>
          <a:bodyPr wrap="square" rtlCol="0">
            <a:spAutoFit/>
          </a:bodyPr>
          <a:lstStyle/>
          <a:p>
            <a:r>
              <a:rPr lang="en-US" sz="1100" dirty="0"/>
              <a:t>Effective Tax Rate</a:t>
            </a:r>
          </a:p>
        </p:txBody>
      </p:sp>
    </p:spTree>
    <p:extLst>
      <p:ext uri="{BB962C8B-B14F-4D97-AF65-F5344CB8AC3E}">
        <p14:creationId xmlns:p14="http://schemas.microsoft.com/office/powerpoint/2010/main" val="152985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10321</TotalTime>
  <Words>5018</Words>
  <Application>Microsoft Office PowerPoint</Application>
  <PresentationFormat>Widescreen</PresentationFormat>
  <Paragraphs>680</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Symbol</vt:lpstr>
      <vt:lpstr>Office Theme</vt:lpstr>
      <vt:lpstr>World Bank’s  Tax Microsimulation Model  https://github.com/Revenue-Academy/Tax_Microsimulation </vt:lpstr>
      <vt:lpstr>What Is A Tax Microsimulation Model?</vt:lpstr>
      <vt:lpstr>What Are Its Uses To A Policy Maker?</vt:lpstr>
      <vt:lpstr> What Are The Key Inputs To The Model? </vt:lpstr>
      <vt:lpstr>Could We Use Household Income Survey Data? What Are The Advantages?</vt:lpstr>
      <vt:lpstr>Analysis Can Cover Direct And Indirect Taxes</vt:lpstr>
      <vt:lpstr> Some Outputs of World Bank’s Tax Microsimulation Model </vt:lpstr>
      <vt:lpstr>   Distributional Tables </vt:lpstr>
      <vt:lpstr>Distributional Charts </vt:lpstr>
      <vt:lpstr> Total Revenue In A Year </vt:lpstr>
      <vt:lpstr>Total Revenue For Multiple Years/ Projections </vt:lpstr>
      <vt:lpstr> Breakdown Of Tax Burden By Income </vt:lpstr>
      <vt:lpstr>Breakdown of revenue impact of specific reform proposals </vt:lpstr>
      <vt:lpstr>Detailed Tax Expenditures</vt:lpstr>
      <vt:lpstr>World Bank’s Microsimulation Model - Implementation</vt:lpstr>
      <vt:lpstr>An Example of a Model Implementation</vt:lpstr>
      <vt:lpstr>PowerPoint Presentation</vt:lpstr>
      <vt:lpstr>PowerPoint Presentation</vt:lpstr>
      <vt:lpstr>PowerPoint Presentation</vt:lpstr>
      <vt:lpstr>PowerPoint Presentation</vt:lpstr>
      <vt:lpstr>PowerPoint Presentation</vt:lpstr>
      <vt:lpstr>Detailed Tax Expenditures</vt:lpstr>
      <vt:lpstr>PowerPoint Presentation</vt:lpstr>
      <vt:lpstr> Further capabilities  </vt:lpstr>
      <vt:lpstr>TRAINING SLIDES</vt:lpstr>
      <vt:lpstr>Setting Up The Software</vt:lpstr>
      <vt:lpstr>Setting Up The Software (1)</vt:lpstr>
      <vt:lpstr>Setting Up The Software (2)</vt:lpstr>
      <vt:lpstr>Setting Up The Software (3)</vt:lpstr>
      <vt:lpstr>Setting Up The Software (4)</vt:lpstr>
      <vt:lpstr>Setting Up The Software (5)</vt:lpstr>
      <vt:lpstr>Setting Up The Software (6)</vt:lpstr>
      <vt:lpstr>Setting Up The Software (7)</vt:lpstr>
      <vt:lpstr>Setting Up The Software (8)</vt:lpstr>
      <vt:lpstr>Setting Up The Software (9)</vt:lpstr>
      <vt:lpstr>Setting Up The Software (10)</vt:lpstr>
      <vt:lpstr>Design of the Microsimulation Model</vt:lpstr>
      <vt:lpstr>Structure of the Microsimulation Model</vt:lpstr>
      <vt:lpstr>Summary of Tasks</vt:lpstr>
      <vt:lpstr>Reading the Data</vt:lpstr>
      <vt:lpstr>Data Input – pit.csv and pitweights.csv</vt:lpstr>
      <vt:lpstr>Getting started with the model (Prerequisites)</vt:lpstr>
      <vt:lpstr>Sync with the repository on github</vt:lpstr>
      <vt:lpstr>Example of an Output result from app0,app1,app2</vt:lpstr>
      <vt:lpstr>Writing Tax Functions</vt:lpstr>
      <vt:lpstr>Adding a new tax function</vt:lpstr>
      <vt:lpstr>Adding a new tax function (2)</vt:lpstr>
      <vt:lpstr>Adding a new tax function (3)</vt:lpstr>
      <vt:lpstr>Adding a new Variable</vt:lpstr>
      <vt:lpstr>Adding a new Variable (2)</vt:lpstr>
      <vt:lpstr>Adding a new Variable (3) - if different growth rate from CPI</vt:lpstr>
      <vt:lpstr>Adding a new Variable (4) - if different growth rate from CPI</vt:lpstr>
      <vt:lpstr>PowerPoint Presentation</vt:lpstr>
      <vt:lpstr>Change the variable that reflects the Wage growth </vt:lpstr>
      <vt:lpstr>Running baseline case</vt:lpstr>
      <vt:lpstr>Implementing Reforms</vt:lpstr>
      <vt:lpstr>Revenue Projections into the Future</vt:lpstr>
      <vt:lpstr>Distributional Analysis</vt:lpstr>
      <vt:lpstr>Distribution Tables</vt:lpstr>
      <vt:lpstr>PowerPoint Presentation</vt:lpstr>
      <vt:lpstr>Output of the Distribution Table</vt:lpstr>
      <vt:lpstr>Syncing with the updated online repository:</vt:lpstr>
      <vt:lpstr>Tax Expenditures</vt:lpstr>
      <vt:lpstr>The exemptions are added to the current_law_policy json file</vt:lpstr>
      <vt:lpstr>A new ‘benchmark’ policy json file is created</vt:lpstr>
      <vt:lpstr>Variables &amp; functions are added, changes are made to the following files</vt:lpstr>
      <vt:lpstr>Results/Output of Tax Expenditures </vt:lpstr>
      <vt:lpstr>Typical Errors when Running the Microsimulation</vt:lpstr>
      <vt:lpstr>Typical Errors when Running the Microsimulation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Microsimulation Model</dc:title>
  <dc:creator>Sana Elahi</dc:creator>
  <cp:lastModifiedBy>Sebastian Family</cp:lastModifiedBy>
  <cp:revision>91</cp:revision>
  <dcterms:created xsi:type="dcterms:W3CDTF">2019-12-05T21:38:14Z</dcterms:created>
  <dcterms:modified xsi:type="dcterms:W3CDTF">2024-10-13T17:17:30Z</dcterms:modified>
</cp:coreProperties>
</file>